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7" r:id="rId4"/>
    <p:sldId id="258" r:id="rId5"/>
    <p:sldId id="259" r:id="rId6"/>
    <p:sldId id="263" r:id="rId7"/>
    <p:sldId id="265" r:id="rId8"/>
    <p:sldId id="264" r:id="rId9"/>
    <p:sldId id="266" r:id="rId10"/>
    <p:sldId id="268" r:id="rId11"/>
    <p:sldId id="270" r:id="rId12"/>
    <p:sldId id="273" r:id="rId13"/>
    <p:sldId id="271" r:id="rId14"/>
    <p:sldId id="272" r:id="rId15"/>
    <p:sldId id="274" r:id="rId16"/>
    <p:sldId id="275" r:id="rId17"/>
    <p:sldId id="276" r:id="rId18"/>
    <p:sldId id="277" r:id="rId19"/>
    <p:sldId id="278" r:id="rId20"/>
    <p:sldId id="284" r:id="rId21"/>
    <p:sldId id="279" r:id="rId22"/>
    <p:sldId id="280" r:id="rId23"/>
    <p:sldId id="260" r:id="rId24"/>
    <p:sldId id="282" r:id="rId25"/>
    <p:sldId id="281" r:id="rId26"/>
    <p:sldId id="283" r:id="rId27"/>
    <p:sldId id="285" r:id="rId28"/>
    <p:sldId id="286" r:id="rId29"/>
    <p:sldId id="287" r:id="rId30"/>
    <p:sldId id="288" r:id="rId31"/>
    <p:sldId id="289" r:id="rId32"/>
    <p:sldId id="296" r:id="rId33"/>
    <p:sldId id="290" r:id="rId34"/>
    <p:sldId id="261" r:id="rId35"/>
    <p:sldId id="262" r:id="rId36"/>
    <p:sldId id="291" r:id="rId37"/>
    <p:sldId id="269" r:id="rId38"/>
    <p:sldId id="293" r:id="rId39"/>
    <p:sldId id="294" r:id="rId40"/>
    <p:sldId id="292" r:id="rId41"/>
    <p:sldId id="29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94"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506DC-B0CC-4156-8764-343767AF83C5}" type="datetimeFigureOut">
              <a:rPr lang="zh-CN" altLang="en-US" smtClean="0"/>
              <a:t>2021/11/17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A5E86-9A47-45EC-8F2F-7A191772E288}" type="slidenum">
              <a:rPr lang="zh-CN" altLang="en-US" smtClean="0"/>
              <a:t>‹#›</a:t>
            </a:fld>
            <a:endParaRPr lang="zh-CN" altLang="en-US"/>
          </a:p>
        </p:txBody>
      </p:sp>
    </p:spTree>
    <p:extLst>
      <p:ext uri="{BB962C8B-B14F-4D97-AF65-F5344CB8AC3E}">
        <p14:creationId xmlns:p14="http://schemas.microsoft.com/office/powerpoint/2010/main" val="404616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 ICASSP 2021 paper from Bytedance AI-Lab. I choose this paper because I also contributed much to this project during my internship at that group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Unfortunately, my name is not on it because this paper was written long after I’ve left there. But I</a:t>
            </a:r>
            <a:r>
              <a:rPr lang="zh-CN" altLang="en-US" dirty="0"/>
              <a:t> </a:t>
            </a:r>
            <a:r>
              <a:rPr lang="en-US" altLang="zh-CN" dirty="0"/>
              <a:t>have got the verbal acknowledgement of my contribution from the first author.</a:t>
            </a:r>
          </a:p>
          <a:p>
            <a:r>
              <a:rPr lang="en-US" altLang="zh-CN" dirty="0"/>
              <a:t>And there is another ICASSP 2020 paper with my name when I’m still there. So after all, I would still proudly introduce this project as one of its main contributors. </a:t>
            </a:r>
          </a:p>
        </p:txBody>
      </p:sp>
      <p:sp>
        <p:nvSpPr>
          <p:cNvPr id="4" name="灯片编号占位符 3"/>
          <p:cNvSpPr>
            <a:spLocks noGrp="1"/>
          </p:cNvSpPr>
          <p:nvPr>
            <p:ph type="sldNum" sz="quarter" idx="5"/>
          </p:nvPr>
        </p:nvSpPr>
        <p:spPr/>
        <p:txBody>
          <a:bodyPr/>
          <a:lstStyle/>
          <a:p>
            <a:fld id="{B3DA5E86-9A47-45EC-8F2F-7A191772E288}" type="slidenum">
              <a:rPr lang="zh-CN" altLang="en-US" smtClean="0"/>
              <a:t>2</a:t>
            </a:fld>
            <a:endParaRPr lang="zh-CN" altLang="en-US"/>
          </a:p>
        </p:txBody>
      </p:sp>
    </p:spTree>
    <p:extLst>
      <p:ext uri="{BB962C8B-B14F-4D97-AF65-F5344CB8AC3E}">
        <p14:creationId xmlns:p14="http://schemas.microsoft.com/office/powerpoint/2010/main" val="110360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is used for typical NER, we can deal with </a:t>
            </a:r>
            <a:r>
              <a:rPr lang="en-US" altLang="zh-CN" dirty="0" err="1"/>
              <a:t>PerNER</a:t>
            </a:r>
            <a:r>
              <a:rPr lang="en-US" altLang="zh-CN" dirty="0"/>
              <a:t> with sequence tagging. Here we use the BMEIO scheme, so the tagging sequence for the previous example will look like this.</a:t>
            </a:r>
          </a:p>
          <a:p>
            <a:r>
              <a:rPr lang="en-US" altLang="zh-CN" dirty="0"/>
              <a:t>You don’t need to tell me the whole tag sequence, just tell me what are the mentions, and how to label the names</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12</a:t>
            </a:fld>
            <a:endParaRPr lang="zh-CN" altLang="en-US"/>
          </a:p>
        </p:txBody>
      </p:sp>
    </p:spTree>
    <p:extLst>
      <p:ext uri="{BB962C8B-B14F-4D97-AF65-F5344CB8AC3E}">
        <p14:creationId xmlns:p14="http://schemas.microsoft.com/office/powerpoint/2010/main" val="287932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authors designed many augmentation strategies for this task, like xxx</a:t>
            </a:r>
          </a:p>
          <a:p>
            <a:r>
              <a:rPr lang="en-US" altLang="zh-CN" dirty="0"/>
              <a:t>We can see the first 3 is specific to </a:t>
            </a:r>
            <a:r>
              <a:rPr lang="en-US" altLang="zh-CN" dirty="0" err="1"/>
              <a:t>PerNER</a:t>
            </a:r>
            <a:endParaRPr lang="en-US" altLang="zh-CN" dirty="0"/>
          </a:p>
          <a:p>
            <a:r>
              <a:rPr lang="en-US" altLang="zh-CN" dirty="0"/>
              <a:t>And all of them can be implemented with dictionaries, so they are quite simple.</a:t>
            </a:r>
          </a:p>
          <a:p>
            <a:r>
              <a:rPr lang="en-US" altLang="zh-CN" dirty="0"/>
              <a:t>So you can see, such tricks are common in industrial projects, they are simple and effective, but may be considered xxx</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13</a:t>
            </a:fld>
            <a:endParaRPr lang="zh-CN" altLang="en-US"/>
          </a:p>
        </p:txBody>
      </p:sp>
    </p:spTree>
    <p:extLst>
      <p:ext uri="{BB962C8B-B14F-4D97-AF65-F5344CB8AC3E}">
        <p14:creationId xmlns:p14="http://schemas.microsoft.com/office/powerpoint/2010/main" val="403943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their performance.</a:t>
            </a:r>
          </a:p>
          <a:p>
            <a:r>
              <a:rPr lang="en-US" altLang="zh-CN" dirty="0"/>
              <a:t>They use popular models for classical NER as baselines, so the comparison is not totally fair. But you can see the effect of the reformulation in the new task. And the proposed model are BLSTM/Transformer + CRF.</a:t>
            </a:r>
          </a:p>
          <a:p>
            <a:r>
              <a:rPr lang="en-US" altLang="zh-CN" dirty="0"/>
              <a:t>Domain gap and formulation gap (they don’t include pronouns)</a:t>
            </a:r>
          </a:p>
          <a:p>
            <a:r>
              <a:rPr lang="en-US" altLang="zh-CN" dirty="0"/>
              <a:t>For practical concerns, given similar F1, we will prefer the most efficient one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14</a:t>
            </a:fld>
            <a:endParaRPr lang="zh-CN" altLang="en-US"/>
          </a:p>
        </p:txBody>
      </p:sp>
    </p:spTree>
    <p:extLst>
      <p:ext uri="{BB962C8B-B14F-4D97-AF65-F5344CB8AC3E}">
        <p14:creationId xmlns:p14="http://schemas.microsoft.com/office/powerpoint/2010/main" val="3587156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let’s move to another task, SID.</a:t>
            </a:r>
          </a:p>
          <a:p>
            <a:r>
              <a:rPr lang="en-US" altLang="zh-CN" dirty="0"/>
              <a:t>The goal is to</a:t>
            </a:r>
          </a:p>
          <a:p>
            <a:r>
              <a:rPr lang="en-US" altLang="zh-CN" dirty="0"/>
              <a:t>I will show an example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15</a:t>
            </a:fld>
            <a:endParaRPr lang="zh-CN" altLang="en-US"/>
          </a:p>
        </p:txBody>
      </p:sp>
    </p:spTree>
    <p:extLst>
      <p:ext uri="{BB962C8B-B14F-4D97-AF65-F5344CB8AC3E}">
        <p14:creationId xmlns:p14="http://schemas.microsoft.com/office/powerpoint/2010/main" val="1104348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it is a new task for novel understanding, how can we formulate it?</a:t>
            </a:r>
          </a:p>
          <a:p>
            <a:r>
              <a:rPr lang="en-US" altLang="zh-CN" dirty="0"/>
              <a:t>A model trained on a chapter will be useless for another chapter</a:t>
            </a:r>
          </a:p>
          <a:p>
            <a:r>
              <a:rPr lang="en-US" altLang="zh-CN" dirty="0"/>
              <a:t>So we come up with another formulation</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16</a:t>
            </a:fld>
            <a:endParaRPr lang="zh-CN" altLang="en-US"/>
          </a:p>
        </p:txBody>
      </p:sp>
    </p:spTree>
    <p:extLst>
      <p:ext uri="{BB962C8B-B14F-4D97-AF65-F5344CB8AC3E}">
        <p14:creationId xmlns:p14="http://schemas.microsoft.com/office/powerpoint/2010/main" val="1377393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the pairwise-matching formulation, how can we solve it?</a:t>
            </a:r>
          </a:p>
          <a:p>
            <a:r>
              <a:rPr lang="en-US" altLang="zh-CN" dirty="0"/>
              <a:t>Here I give 2 possible approaches. </a:t>
            </a:r>
          </a:p>
          <a:p>
            <a:r>
              <a:rPr lang="en-US" altLang="zh-CN" dirty="0"/>
              <a:t>The</a:t>
            </a:r>
            <a:r>
              <a:rPr lang="zh-CN" altLang="en-US" dirty="0"/>
              <a:t> </a:t>
            </a:r>
            <a:r>
              <a:rPr lang="en-US" altLang="zh-CN" dirty="0"/>
              <a:t>first</a:t>
            </a:r>
            <a:r>
              <a:rPr lang="zh-CN" altLang="en-US" dirty="0"/>
              <a:t> </a:t>
            </a:r>
            <a:r>
              <a:rPr lang="en-US" altLang="zh-CN" dirty="0"/>
              <a:t>is to use BERT, since we are now using BERT everywhere, right?</a:t>
            </a:r>
          </a:p>
          <a:p>
            <a:r>
              <a:rPr lang="en-US" altLang="zh-CN" dirty="0"/>
              <a:t>We can xxx</a:t>
            </a:r>
          </a:p>
          <a:p>
            <a:r>
              <a:rPr lang="en-US" altLang="zh-CN" dirty="0"/>
              <a:t>Another is to use feature engineering and feed the features into a traditional ML model.</a:t>
            </a:r>
          </a:p>
          <a:p>
            <a:r>
              <a:rPr lang="en-US" altLang="zh-CN" dirty="0"/>
              <a:t>We can manually xxx</a:t>
            </a:r>
          </a:p>
          <a:p>
            <a:r>
              <a:rPr lang="en-US" altLang="zh-CN" dirty="0"/>
              <a:t>You can guess which one is better.</a:t>
            </a:r>
          </a:p>
          <a:p>
            <a:r>
              <a:rPr lang="en-US" altLang="zh-CN" dirty="0"/>
              <a:t>I will reveal the answer first, that is feature engineering</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17</a:t>
            </a:fld>
            <a:endParaRPr lang="zh-CN" altLang="en-US"/>
          </a:p>
        </p:txBody>
      </p:sp>
    </p:spTree>
    <p:extLst>
      <p:ext uri="{BB962C8B-B14F-4D97-AF65-F5344CB8AC3E}">
        <p14:creationId xmlns:p14="http://schemas.microsoft.com/office/powerpoint/2010/main" val="54269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designed many features for this task. Most of them are trivial so I think it would be boring to introduce them one by one. </a:t>
            </a:r>
          </a:p>
          <a:p>
            <a:r>
              <a:rPr lang="en-US" altLang="zh-CN" dirty="0"/>
              <a:t>So I want you to discuss first. Which features will you design for SID?</a:t>
            </a:r>
          </a:p>
          <a:p>
            <a:r>
              <a:rPr lang="en-US" altLang="zh-CN" dirty="0"/>
              <a:t>You can refer to the example and try to tell me some.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18</a:t>
            </a:fld>
            <a:endParaRPr lang="zh-CN" altLang="en-US"/>
          </a:p>
        </p:txBody>
      </p:sp>
    </p:spTree>
    <p:extLst>
      <p:ext uri="{BB962C8B-B14F-4D97-AF65-F5344CB8AC3E}">
        <p14:creationId xmlns:p14="http://schemas.microsoft.com/office/powerpoint/2010/main" val="2515788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these are the features that I proposed. They are mainly structural clues like distance and position, and some semantic features like if a sentence contains dialogue words like “</a:t>
            </a:r>
            <a:r>
              <a:rPr lang="zh-CN" altLang="en-US" dirty="0"/>
              <a:t>说</a:t>
            </a:r>
            <a:r>
              <a:rPr lang="en-US" altLang="zh-CN" dirty="0"/>
              <a:t>”. They are simple so I will just go on.</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19</a:t>
            </a:fld>
            <a:endParaRPr lang="zh-CN" altLang="en-US"/>
          </a:p>
        </p:txBody>
      </p:sp>
    </p:spTree>
    <p:extLst>
      <p:ext uri="{BB962C8B-B14F-4D97-AF65-F5344CB8AC3E}">
        <p14:creationId xmlns:p14="http://schemas.microsoft.com/office/powerpoint/2010/main" val="4207236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task is coreference resolution.</a:t>
            </a:r>
          </a:p>
          <a:p>
            <a:r>
              <a:rPr lang="en-US" altLang="zh-CN" dirty="0"/>
              <a:t>The formulation here is also different from traditional settings. So let’s see how we conduct traditional coreference resolution. </a:t>
            </a:r>
          </a:p>
          <a:p>
            <a:r>
              <a:rPr lang="en-US" altLang="zh-CN" dirty="0"/>
              <a:t>The first setting is xxx</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21</a:t>
            </a:fld>
            <a:endParaRPr lang="zh-CN" altLang="en-US"/>
          </a:p>
        </p:txBody>
      </p:sp>
    </p:spTree>
    <p:extLst>
      <p:ext uri="{BB962C8B-B14F-4D97-AF65-F5344CB8AC3E}">
        <p14:creationId xmlns:p14="http://schemas.microsoft.com/office/powerpoint/2010/main" val="1799621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we formulate our coreference resolution here?</a:t>
            </a:r>
          </a:p>
          <a:p>
            <a:r>
              <a:rPr lang="en-US" altLang="zh-CN" dirty="0"/>
              <a:t>First, the candidates comes from </a:t>
            </a:r>
            <a:r>
              <a:rPr lang="en-US" altLang="zh-CN" dirty="0" err="1"/>
              <a:t>PerNER</a:t>
            </a:r>
            <a:r>
              <a:rPr lang="en-US" altLang="zh-CN" dirty="0"/>
              <a:t>, so it deals with Person name only, and don’t care about other entities</a:t>
            </a:r>
          </a:p>
          <a:p>
            <a:r>
              <a:rPr lang="en-US" altLang="zh-CN" dirty="0"/>
              <a:t>Next, when reading a novel, we usually refer to a character with a standard name, but the character can actually be called in many ways like </a:t>
            </a:r>
            <a:r>
              <a:rPr lang="zh-CN" altLang="en-US" dirty="0"/>
              <a:t>他 </a:t>
            </a:r>
            <a:r>
              <a:rPr lang="en-US" altLang="zh-CN" dirty="0"/>
              <a:t>or </a:t>
            </a:r>
            <a:r>
              <a:rPr lang="zh-CN" altLang="en-US" dirty="0"/>
              <a:t>老板</a:t>
            </a:r>
            <a:r>
              <a:rPr lang="en-US" altLang="zh-CN" dirty="0"/>
              <a:t>.</a:t>
            </a:r>
          </a:p>
          <a:p>
            <a:r>
              <a:rPr lang="en-US" altLang="zh-CN" dirty="0"/>
              <a:t>Therefore, we distinguish primary names and candidate names. Primary names are xxx</a:t>
            </a:r>
          </a:p>
          <a:p>
            <a:r>
              <a:rPr lang="en-US" altLang="zh-CN" dirty="0"/>
              <a:t>Finally, we formulate the problem as matching each candidate to a primary name.</a:t>
            </a:r>
          </a:p>
          <a:p>
            <a:r>
              <a:rPr lang="en-US" altLang="zh-CN" dirty="0"/>
              <a:t>This table shows an example, and we can see there are many ways to refer to a person. And some references like </a:t>
            </a:r>
            <a:r>
              <a:rPr lang="zh-CN" altLang="en-US" dirty="0"/>
              <a:t>他 </a:t>
            </a:r>
            <a:r>
              <a:rPr lang="en-US" altLang="zh-CN" dirty="0"/>
              <a:t>can only be decided with context.</a:t>
            </a:r>
          </a:p>
          <a:p>
            <a:r>
              <a:rPr lang="en-US" altLang="zh-CN" dirty="0"/>
              <a:t>To extract primary names and candidate names from text, we use these rules xxx</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22</a:t>
            </a:fld>
            <a:endParaRPr lang="zh-CN" altLang="en-US"/>
          </a:p>
        </p:txBody>
      </p:sp>
    </p:spTree>
    <p:extLst>
      <p:ext uri="{BB962C8B-B14F-4D97-AF65-F5344CB8AC3E}">
        <p14:creationId xmlns:p14="http://schemas.microsoft.com/office/powerpoint/2010/main" val="262339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paper is about TTS for novels, they are different from typical TTS, so let’s have an impression on typical TTS first.</a:t>
            </a:r>
          </a:p>
          <a:p>
            <a:r>
              <a:rPr lang="en-US" altLang="zh-CN" dirty="0"/>
              <a:t>They are all extracted from famous APPs, do you know where do they come from? </a:t>
            </a:r>
            <a:r>
              <a:rPr lang="en-US" altLang="zh-CN" dirty="0" err="1"/>
              <a:t>Xxx</a:t>
            </a:r>
            <a:endParaRPr lang="en-US" altLang="zh-CN" dirty="0"/>
          </a:p>
          <a:p>
            <a:r>
              <a:rPr lang="en-US" altLang="zh-CN" dirty="0"/>
              <a:t>The requirement of typical TTS systems are clear and natural, so that we can easily absorb information from them. </a:t>
            </a:r>
          </a:p>
          <a:p>
            <a:r>
              <a:rPr lang="zh-CN" altLang="en-US" dirty="0"/>
              <a:t>知乎</a:t>
            </a:r>
            <a:r>
              <a:rPr lang="en-US" altLang="zh-CN" dirty="0"/>
              <a:t>’s TTS is clear enough, but very unnatural.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 systems have already been used in news reading, maps and simple calling systems. And I think news reading has a much higher requirement on naturalness</a:t>
            </a:r>
            <a:r>
              <a:rPr lang="zh-CN" altLang="en-US" dirty="0"/>
              <a:t>，</a:t>
            </a:r>
            <a:r>
              <a:rPr lang="en-US" altLang="zh-CN" dirty="0"/>
              <a:t>so I think </a:t>
            </a:r>
            <a:r>
              <a:rPr lang="zh-CN" altLang="en-US" dirty="0"/>
              <a:t>知乎</a:t>
            </a:r>
            <a:r>
              <a:rPr lang="en-US" altLang="zh-CN" dirty="0"/>
              <a:t>’s TTS is hardly usable.</a:t>
            </a:r>
          </a:p>
          <a:p>
            <a:r>
              <a:rPr lang="en-US" altLang="zh-CN" dirty="0"/>
              <a:t>Today’s SOTA TTS is already close to human in naturalness, and I guess many of you have already been used to this.</a:t>
            </a:r>
          </a:p>
          <a:p>
            <a:r>
              <a:rPr lang="en-US" altLang="zh-CN" dirty="0"/>
              <a:t>So one day I give </a:t>
            </a:r>
            <a:r>
              <a:rPr lang="en-US" altLang="zh-CN" dirty="0" err="1"/>
              <a:t>Zelin</a:t>
            </a:r>
            <a:r>
              <a:rPr lang="en-US" altLang="zh-CN" dirty="0"/>
              <a:t> a human recording from </a:t>
            </a:r>
            <a:r>
              <a:rPr lang="zh-CN" altLang="en-US" dirty="0"/>
              <a:t>喜马拉雅</a:t>
            </a:r>
            <a:r>
              <a:rPr lang="en-US" altLang="zh-CN" dirty="0"/>
              <a:t>, he asks me if it is TTS.</a:t>
            </a:r>
          </a:p>
          <a:p>
            <a:r>
              <a:rPr lang="en-US" altLang="zh-CN" dirty="0"/>
              <a:t>However, xxx</a:t>
            </a:r>
          </a:p>
          <a:p>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4</a:t>
            </a:fld>
            <a:endParaRPr lang="zh-CN" altLang="en-US"/>
          </a:p>
        </p:txBody>
      </p:sp>
    </p:spTree>
    <p:extLst>
      <p:ext uri="{BB962C8B-B14F-4D97-AF65-F5344CB8AC3E}">
        <p14:creationId xmlns:p14="http://schemas.microsoft.com/office/powerpoint/2010/main" val="3147426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also many tricky cases. For example, we can’t find a primary name for “</a:t>
            </a:r>
            <a:r>
              <a:rPr lang="zh-CN" altLang="en-US" dirty="0"/>
              <a:t>有人</a:t>
            </a:r>
            <a:r>
              <a:rPr lang="en-US" altLang="zh-CN" dirty="0"/>
              <a:t>”, but he does spoke something. We have some special treatment for them, but they are trivial annotation details, so I will skip them.</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23</a:t>
            </a:fld>
            <a:endParaRPr lang="zh-CN" altLang="en-US"/>
          </a:p>
        </p:txBody>
      </p:sp>
    </p:spTree>
    <p:extLst>
      <p:ext uri="{BB962C8B-B14F-4D97-AF65-F5344CB8AC3E}">
        <p14:creationId xmlns:p14="http://schemas.microsoft.com/office/powerpoint/2010/main" val="1766766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discuss the method to solve the problem.</a:t>
            </a:r>
          </a:p>
          <a:p>
            <a:r>
              <a:rPr lang="en-US" altLang="zh-CN" dirty="0"/>
              <a:t>It uses two-stage matching</a:t>
            </a:r>
          </a:p>
          <a:p>
            <a:r>
              <a:rPr lang="en-US" altLang="zh-CN" dirty="0"/>
              <a:t>Again it uses pairwise features for matching, they are intuitive, so I will skip them.</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24</a:t>
            </a:fld>
            <a:endParaRPr lang="zh-CN" altLang="en-US"/>
          </a:p>
        </p:txBody>
      </p:sp>
    </p:spTree>
    <p:extLst>
      <p:ext uri="{BB962C8B-B14F-4D97-AF65-F5344CB8AC3E}">
        <p14:creationId xmlns:p14="http://schemas.microsoft.com/office/powerpoint/2010/main" val="1970246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move to our second focus, emotion classification.</a:t>
            </a:r>
          </a:p>
          <a:p>
            <a:r>
              <a:rPr lang="en-US" altLang="zh-CN" dirty="0"/>
              <a:t>Also let’s review the typical emotion classification settings first.</a:t>
            </a:r>
          </a:p>
          <a:p>
            <a:r>
              <a:rPr lang="en-US" altLang="zh-CN" dirty="0"/>
              <a:t>We usually use the term sentiment analysis to refer to the binary classification of positive and negative emotions</a:t>
            </a:r>
          </a:p>
          <a:p>
            <a:r>
              <a:rPr lang="en-US" altLang="zh-CN" dirty="0"/>
              <a:t>And we use emotion detection/classification for more specific emotions.</a:t>
            </a:r>
          </a:p>
          <a:p>
            <a:r>
              <a:rPr lang="en-US" altLang="zh-CN" dirty="0"/>
              <a:t>We have 2 classical theories for this</a:t>
            </a:r>
          </a:p>
        </p:txBody>
      </p:sp>
      <p:sp>
        <p:nvSpPr>
          <p:cNvPr id="4" name="灯片编号占位符 3"/>
          <p:cNvSpPr>
            <a:spLocks noGrp="1"/>
          </p:cNvSpPr>
          <p:nvPr>
            <p:ph type="sldNum" sz="quarter" idx="5"/>
          </p:nvPr>
        </p:nvSpPr>
        <p:spPr/>
        <p:txBody>
          <a:bodyPr/>
          <a:lstStyle/>
          <a:p>
            <a:fld id="{B3DA5E86-9A47-45EC-8F2F-7A191772E288}" type="slidenum">
              <a:rPr lang="zh-CN" altLang="en-US" smtClean="0"/>
              <a:t>27</a:t>
            </a:fld>
            <a:endParaRPr lang="zh-CN" altLang="en-US"/>
          </a:p>
        </p:txBody>
      </p:sp>
    </p:spTree>
    <p:extLst>
      <p:ext uri="{BB962C8B-B14F-4D97-AF65-F5344CB8AC3E}">
        <p14:creationId xmlns:p14="http://schemas.microsoft.com/office/powerpoint/2010/main" val="2498619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emotion classification for TTS has some special characteristics</a:t>
            </a:r>
          </a:p>
          <a:p>
            <a:endParaRPr lang="en-US" altLang="zh-CN" dirty="0"/>
          </a:p>
          <a:p>
            <a:r>
              <a:rPr lang="en-US" altLang="zh-CN" dirty="0"/>
              <a:t>Therefore, we may not simply adopt the classical definitions here.</a:t>
            </a:r>
          </a:p>
          <a:p>
            <a:r>
              <a:rPr lang="en-US" altLang="zh-CN" dirty="0"/>
              <a:t>Ekman’s 6 and </a:t>
            </a:r>
            <a:r>
              <a:rPr lang="en-US" altLang="zh-CN" dirty="0" err="1"/>
              <a:t>Plutichik’s</a:t>
            </a:r>
            <a:r>
              <a:rPr lang="en-US" altLang="zh-CN" dirty="0"/>
              <a:t> 8 are from other domains and may not perfectly fit the need of TTS.</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28</a:t>
            </a:fld>
            <a:endParaRPr lang="zh-CN" altLang="en-US"/>
          </a:p>
        </p:txBody>
      </p:sp>
    </p:spTree>
    <p:extLst>
      <p:ext uri="{BB962C8B-B14F-4D97-AF65-F5344CB8AC3E}">
        <p14:creationId xmlns:p14="http://schemas.microsoft.com/office/powerpoint/2010/main" val="2332131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how we define emotions for TTS here. We actually a refining process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这种选定情感的方式可能不是最优的，因为似乎语音中有</a:t>
            </a:r>
            <a:r>
              <a:rPr lang="en-US" altLang="zh-CN" dirty="0"/>
              <a:t>12</a:t>
            </a:r>
            <a:r>
              <a:rPr lang="zh-CN" altLang="en-US" dirty="0"/>
              <a:t>种比较能明显区分的情感 </a:t>
            </a:r>
            <a:r>
              <a:rPr lang="en-US" altLang="zh-CN" b="1" i="0" dirty="0">
                <a:solidFill>
                  <a:srgbClr val="222222"/>
                </a:solidFill>
                <a:effectLst/>
                <a:latin typeface="Harding"/>
              </a:rPr>
              <a:t>The primacy of categories in the recognition of 12 emotions in speech prosody across two cultures</a:t>
            </a:r>
          </a:p>
          <a:p>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29</a:t>
            </a:fld>
            <a:endParaRPr lang="zh-CN" altLang="en-US"/>
          </a:p>
        </p:txBody>
      </p:sp>
    </p:spTree>
    <p:extLst>
      <p:ext uri="{BB962C8B-B14F-4D97-AF65-F5344CB8AC3E}">
        <p14:creationId xmlns:p14="http://schemas.microsoft.com/office/powerpoint/2010/main" val="716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special considerations in the annotation process</a:t>
            </a:r>
          </a:p>
          <a:p>
            <a:r>
              <a:rPr lang="en-US" altLang="zh-CN" dirty="0"/>
              <a:t>The annotation is actually very expensive, each annotator may need 20 minutes to an hour to finish a chapter</a:t>
            </a:r>
          </a:p>
          <a:p>
            <a:r>
              <a:rPr lang="en-US" altLang="zh-CN" dirty="0"/>
              <a:t>And to complete a book of about 120 chapters, it spent roughly 3 weeks for 4 annotators and me as the checker.</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30</a:t>
            </a:fld>
            <a:endParaRPr lang="zh-CN" altLang="en-US"/>
          </a:p>
        </p:txBody>
      </p:sp>
    </p:spTree>
    <p:extLst>
      <p:ext uri="{BB962C8B-B14F-4D97-AF65-F5344CB8AC3E}">
        <p14:creationId xmlns:p14="http://schemas.microsoft.com/office/powerpoint/2010/main" val="39605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also used a similar structure for my recent work of depression detection, so borrowed this image as an illustration</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31</a:t>
            </a:fld>
            <a:endParaRPr lang="zh-CN" altLang="en-US"/>
          </a:p>
        </p:txBody>
      </p:sp>
    </p:spTree>
    <p:extLst>
      <p:ext uri="{BB962C8B-B14F-4D97-AF65-F5344CB8AC3E}">
        <p14:creationId xmlns:p14="http://schemas.microsoft.com/office/powerpoint/2010/main" val="1699318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xxx</a:t>
            </a:r>
          </a:p>
          <a:p>
            <a:endParaRPr lang="en-US" altLang="zh-CN" dirty="0"/>
          </a:p>
          <a:p>
            <a:r>
              <a:rPr lang="en-US" altLang="zh-CN" dirty="0"/>
              <a:t>This is the model I proposed initially</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32</a:t>
            </a:fld>
            <a:endParaRPr lang="zh-CN" altLang="en-US"/>
          </a:p>
        </p:txBody>
      </p:sp>
    </p:spTree>
    <p:extLst>
      <p:ext uri="{BB962C8B-B14F-4D97-AF65-F5344CB8AC3E}">
        <p14:creationId xmlns:p14="http://schemas.microsoft.com/office/powerpoint/2010/main" val="392117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to put into practice, we have a high requirement on efficiency, as they need to produce xxx</a:t>
            </a:r>
          </a:p>
          <a:p>
            <a:r>
              <a:rPr lang="en-US" altLang="zh-CN" dirty="0"/>
              <a:t>Therefore, in the final publication after one year they xxx</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33</a:t>
            </a:fld>
            <a:endParaRPr lang="zh-CN" altLang="en-US"/>
          </a:p>
        </p:txBody>
      </p:sp>
    </p:spTree>
    <p:extLst>
      <p:ext uri="{BB962C8B-B14F-4D97-AF65-F5344CB8AC3E}">
        <p14:creationId xmlns:p14="http://schemas.microsoft.com/office/powerpoint/2010/main" val="3972089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need to predict the emotion of the underlined sentence. According to our rule, </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34</a:t>
            </a:fld>
            <a:endParaRPr lang="zh-CN" altLang="en-US"/>
          </a:p>
        </p:txBody>
      </p:sp>
    </p:spTree>
    <p:extLst>
      <p:ext uri="{BB962C8B-B14F-4D97-AF65-F5344CB8AC3E}">
        <p14:creationId xmlns:p14="http://schemas.microsoft.com/office/powerpoint/2010/main" val="1045187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is expressiveness. I will play a very good human recording and let’s see how expressive can human do. (play)</a:t>
            </a:r>
          </a:p>
          <a:p>
            <a:r>
              <a:rPr lang="en-US" altLang="zh-CN" dirty="0"/>
              <a:t>Compared to the previous TTS system. Which aspects do you think it is better?</a:t>
            </a:r>
          </a:p>
          <a:p>
            <a:r>
              <a:rPr lang="en-US" altLang="zh-CN" dirty="0"/>
              <a:t>In this paper, the authors defined levels of expressive audiobooks. S-level are produced by xxx, which can have all of the above strengths. And they are followed by A-level and B-level audiobooks. </a:t>
            </a:r>
          </a:p>
          <a:p>
            <a:r>
              <a:rPr lang="en-US" altLang="zh-CN" dirty="0"/>
              <a:t>So compared to them, even the most natural traditional TTS system may only fall into C-level</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5</a:t>
            </a:fld>
            <a:endParaRPr lang="zh-CN" altLang="en-US"/>
          </a:p>
        </p:txBody>
      </p:sp>
    </p:spTree>
    <p:extLst>
      <p:ext uri="{BB962C8B-B14F-4D97-AF65-F5344CB8AC3E}">
        <p14:creationId xmlns:p14="http://schemas.microsoft.com/office/powerpoint/2010/main" val="2333348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the experimental results</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35</a:t>
            </a:fld>
            <a:endParaRPr lang="zh-CN" altLang="en-US"/>
          </a:p>
        </p:txBody>
      </p:sp>
    </p:spTree>
    <p:extLst>
      <p:ext uri="{BB962C8B-B14F-4D97-AF65-F5344CB8AC3E}">
        <p14:creationId xmlns:p14="http://schemas.microsoft.com/office/powerpoint/2010/main" val="1536327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put them altogether the evaluate the whole system.</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36</a:t>
            </a:fld>
            <a:endParaRPr lang="zh-CN" altLang="en-US"/>
          </a:p>
        </p:txBody>
      </p:sp>
    </p:spTree>
    <p:extLst>
      <p:ext uri="{BB962C8B-B14F-4D97-AF65-F5344CB8AC3E}">
        <p14:creationId xmlns:p14="http://schemas.microsoft.com/office/powerpoint/2010/main" val="254935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the TTS is of good quality and free, due to the low cost of AI. It has received good comments from the users.</a:t>
            </a:r>
          </a:p>
          <a:p>
            <a:r>
              <a:rPr lang="en-US" altLang="zh-CN" dirty="0"/>
              <a:t>Therefore, it has become a game-changer, threatening the old players who uses human recordings like </a:t>
            </a:r>
            <a:r>
              <a:rPr lang="zh-CN" altLang="en-US" dirty="0"/>
              <a:t>喜马拉雅 </a:t>
            </a:r>
            <a:r>
              <a:rPr lang="en-US" altLang="zh-CN" dirty="0"/>
              <a:t>and </a:t>
            </a:r>
            <a:r>
              <a:rPr lang="zh-CN" altLang="en-US" dirty="0"/>
              <a:t>荔枝</a:t>
            </a:r>
            <a:endParaRPr lang="en-US" altLang="zh-CN" dirty="0"/>
          </a:p>
          <a:p>
            <a:r>
              <a:rPr lang="en-US" altLang="zh-CN" dirty="0"/>
              <a:t>We can see that </a:t>
            </a:r>
            <a:r>
              <a:rPr lang="zh-CN" altLang="en-US" dirty="0"/>
              <a:t>番茄畅听 </a:t>
            </a:r>
            <a:r>
              <a:rPr lang="en-US" altLang="zh-CN" dirty="0"/>
              <a:t>is much younger than them, but the downloads are already high</a:t>
            </a:r>
          </a:p>
          <a:p>
            <a:r>
              <a:rPr lang="en-US" altLang="zh-CN" dirty="0"/>
              <a:t>So this technique has made much money for Bytedance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38</a:t>
            </a:fld>
            <a:endParaRPr lang="zh-CN" altLang="en-US"/>
          </a:p>
        </p:txBody>
      </p:sp>
    </p:spTree>
    <p:extLst>
      <p:ext uri="{BB962C8B-B14F-4D97-AF65-F5344CB8AC3E}">
        <p14:creationId xmlns:p14="http://schemas.microsoft.com/office/powerpoint/2010/main" val="1091507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impact on user, let’s see this review first.</a:t>
            </a:r>
          </a:p>
          <a:p>
            <a:r>
              <a:rPr lang="en-US" altLang="zh-CN" dirty="0"/>
              <a:t>We can infer that he is unaware of the AI behind. In other words, the TTS system can pass the Turing Test</a:t>
            </a:r>
          </a:p>
          <a:p>
            <a:r>
              <a:rPr lang="en-US" altLang="zh-CN" dirty="0"/>
              <a:t>Such human-like system can be used xxx</a:t>
            </a:r>
          </a:p>
          <a:p>
            <a:r>
              <a:rPr lang="en-US" altLang="zh-CN" dirty="0"/>
              <a:t>To avoid such bad influences, the APP must clearly indicate its fakeness, like I marked here</a:t>
            </a:r>
            <a:br>
              <a:rPr lang="en-US" altLang="zh-CN" dirty="0"/>
            </a:br>
            <a:r>
              <a:rPr lang="en-US" altLang="zh-CN" dirty="0"/>
              <a:t>Some experts</a:t>
            </a:r>
            <a:r>
              <a:rPr lang="zh-CN" altLang="en-US" dirty="0"/>
              <a:t> </a:t>
            </a:r>
            <a:r>
              <a:rPr lang="en-US" altLang="zh-CN" dirty="0"/>
              <a:t>have</a:t>
            </a:r>
            <a:r>
              <a:rPr lang="zh-CN" altLang="en-US" dirty="0"/>
              <a:t> </a:t>
            </a:r>
            <a:r>
              <a:rPr lang="en-US" altLang="zh-CN" dirty="0"/>
              <a:t>recommended to put this in law.</a:t>
            </a:r>
          </a:p>
        </p:txBody>
      </p:sp>
      <p:sp>
        <p:nvSpPr>
          <p:cNvPr id="4" name="灯片编号占位符 3"/>
          <p:cNvSpPr>
            <a:spLocks noGrp="1"/>
          </p:cNvSpPr>
          <p:nvPr>
            <p:ph type="sldNum" sz="quarter" idx="5"/>
          </p:nvPr>
        </p:nvSpPr>
        <p:spPr/>
        <p:txBody>
          <a:bodyPr/>
          <a:lstStyle/>
          <a:p>
            <a:fld id="{B3DA5E86-9A47-45EC-8F2F-7A191772E288}" type="slidenum">
              <a:rPr lang="zh-CN" altLang="en-US" smtClean="0"/>
              <a:t>39</a:t>
            </a:fld>
            <a:endParaRPr lang="zh-CN" altLang="en-US"/>
          </a:p>
        </p:txBody>
      </p:sp>
    </p:spTree>
    <p:extLst>
      <p:ext uri="{BB962C8B-B14F-4D97-AF65-F5344CB8AC3E}">
        <p14:creationId xmlns:p14="http://schemas.microsoft.com/office/powerpoint/2010/main" val="2497216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for the producers of the audiobooks. Actually, this job has become a popular </a:t>
            </a:r>
            <a:r>
              <a:rPr lang="zh-CN" altLang="en-US" dirty="0"/>
              <a:t>副业</a:t>
            </a:r>
            <a:endParaRPr lang="en-US" altLang="zh-CN" dirty="0"/>
          </a:p>
          <a:p>
            <a:r>
              <a:rPr lang="en-US" altLang="zh-CN" dirty="0"/>
              <a:t>I can see advertisements like this everywhere.</a:t>
            </a:r>
          </a:p>
          <a:p>
            <a:r>
              <a:rPr lang="en-US" altLang="zh-CN" dirty="0"/>
              <a:t>But you have seen that TTS can already perform better than common people. So I don’t believe we can perform better than TTS with 3-day training.</a:t>
            </a:r>
          </a:p>
          <a:p>
            <a:r>
              <a:rPr lang="en-US" altLang="zh-CN" dirty="0"/>
              <a:t>Therefore, low-level practitioners like those from these classes can be easily replaced by AI.</a:t>
            </a:r>
          </a:p>
          <a:p>
            <a:r>
              <a:rPr lang="en-US" altLang="zh-CN" dirty="0"/>
              <a:t>But on another perspective, TTS can also xxx. It may create another kind of producer jobs, who simply finetune the TTS results to make it better.</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40</a:t>
            </a:fld>
            <a:endParaRPr lang="zh-CN" altLang="en-US"/>
          </a:p>
        </p:txBody>
      </p:sp>
    </p:spTree>
    <p:extLst>
      <p:ext uri="{BB962C8B-B14F-4D97-AF65-F5344CB8AC3E}">
        <p14:creationId xmlns:p14="http://schemas.microsoft.com/office/powerpoint/2010/main" val="351069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have a taste on typical TTS for novels</a:t>
            </a:r>
          </a:p>
          <a:p>
            <a:r>
              <a:rPr lang="en-US" altLang="zh-CN" dirty="0"/>
              <a:t>This part is supposed to have strong emotion right? But the TTS is very plain.</a:t>
            </a:r>
          </a:p>
          <a:p>
            <a:r>
              <a:rPr lang="en-US" altLang="zh-CN" dirty="0"/>
              <a:t>It lacks xx</a:t>
            </a:r>
          </a:p>
          <a:p>
            <a:r>
              <a:rPr lang="en-US" altLang="zh-CN" dirty="0"/>
              <a:t>So how can we improve our TTS system, so that it step up the ladders and achieve B-level performance?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6</a:t>
            </a:fld>
            <a:endParaRPr lang="zh-CN" altLang="en-US"/>
          </a:p>
        </p:txBody>
      </p:sp>
    </p:spTree>
    <p:extLst>
      <p:ext uri="{BB962C8B-B14F-4D97-AF65-F5344CB8AC3E}">
        <p14:creationId xmlns:p14="http://schemas.microsoft.com/office/powerpoint/2010/main" val="414788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answer is NLU. </a:t>
            </a:r>
          </a:p>
          <a:p>
            <a:r>
              <a:rPr lang="en-US" altLang="zh-CN" dirty="0"/>
              <a:t>We can use NLU to extract the key attributes we have discovered from the S-level audiobooks like speakers and emotions, and incorporate them into the TTS system.</a:t>
            </a:r>
          </a:p>
          <a:p>
            <a:r>
              <a:rPr lang="en-US" altLang="zh-CN" dirty="0"/>
              <a:t>The NLU result is presented as an annotated script. let’s listen to an example of it.</a:t>
            </a:r>
          </a:p>
          <a:p>
            <a:r>
              <a:rPr lang="en-US" altLang="zh-CN" dirty="0"/>
              <a:t>Although the result is not prefect, we can at least feel that the specific expression of emotions and speakers </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7</a:t>
            </a:fld>
            <a:endParaRPr lang="zh-CN" altLang="en-US"/>
          </a:p>
        </p:txBody>
      </p:sp>
    </p:spTree>
    <p:extLst>
      <p:ext uri="{BB962C8B-B14F-4D97-AF65-F5344CB8AC3E}">
        <p14:creationId xmlns:p14="http://schemas.microsoft.com/office/powerpoint/2010/main" val="181953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we need a chapter-wise NLU system here, because we need xxx and xxx</a:t>
            </a:r>
          </a:p>
          <a:p>
            <a:r>
              <a:rPr lang="en-US" altLang="zh-CN" dirty="0"/>
              <a:t>This new setting, or the larger granularity of chapter brought many new challenges. </a:t>
            </a:r>
          </a:p>
          <a:p>
            <a:r>
              <a:rPr lang="en-US" altLang="zh-CN" dirty="0"/>
              <a:t>Therefore, we have some novel tasks here, and also many reformulations on classical NLP tasks, including xxx</a:t>
            </a:r>
          </a:p>
          <a:p>
            <a:r>
              <a:rPr lang="en-US" altLang="zh-CN" dirty="0"/>
              <a:t>I will explain them in details later.</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8</a:t>
            </a:fld>
            <a:endParaRPr lang="zh-CN" altLang="en-US"/>
          </a:p>
        </p:txBody>
      </p:sp>
    </p:spTree>
    <p:extLst>
      <p:ext uri="{BB962C8B-B14F-4D97-AF65-F5344CB8AC3E}">
        <p14:creationId xmlns:p14="http://schemas.microsoft.com/office/powerpoint/2010/main" val="1210893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discussing the details of the paper. I’d like to first introduce some special characteristics of this paper, as an application-oriented research.</a:t>
            </a:r>
          </a:p>
          <a:p>
            <a:r>
              <a:rPr lang="en-US" altLang="zh-CN" dirty="0"/>
              <a:t>In publication-oriented research, our goal is like this.</a:t>
            </a:r>
          </a:p>
          <a:p>
            <a:r>
              <a:rPr lang="en-US" altLang="zh-CN" dirty="0"/>
              <a:t>In short, we focus on performance, and some people may design very complex methods, so that the reviewers will think they are strong and novel.</a:t>
            </a:r>
          </a:p>
          <a:p>
            <a:r>
              <a:rPr lang="en-US" altLang="zh-CN" dirty="0"/>
              <a:t>In contrast, in application-oriented research, our goal may look like this.</a:t>
            </a:r>
          </a:p>
          <a:p>
            <a:r>
              <a:rPr lang="en-US" altLang="zh-CN" dirty="0"/>
              <a:t>It can be a really complex decision, so you will see later that we often trade some performance for efficiency. And the implementation should better be simple, so the programmer don’t need 996 for this.</a:t>
            </a:r>
          </a:p>
          <a:p>
            <a:r>
              <a:rPr lang="en-US" altLang="zh-CN" dirty="0"/>
              <a:t>After all, in application, we want simple, efficient and effective!</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9</a:t>
            </a:fld>
            <a:endParaRPr lang="zh-CN" altLang="en-US"/>
          </a:p>
        </p:txBody>
      </p:sp>
    </p:spTree>
    <p:extLst>
      <p:ext uri="{BB962C8B-B14F-4D97-AF65-F5344CB8AC3E}">
        <p14:creationId xmlns:p14="http://schemas.microsoft.com/office/powerpoint/2010/main" val="2892708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go to the methods</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10</a:t>
            </a:fld>
            <a:endParaRPr lang="zh-CN" altLang="en-US"/>
          </a:p>
        </p:txBody>
      </p:sp>
    </p:spTree>
    <p:extLst>
      <p:ext uri="{BB962C8B-B14F-4D97-AF65-F5344CB8AC3E}">
        <p14:creationId xmlns:p14="http://schemas.microsoft.com/office/powerpoint/2010/main" val="288661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task is Person Name Recognition. It is similar to typical NER, but with slight modifications on the goal.</a:t>
            </a:r>
          </a:p>
          <a:p>
            <a:r>
              <a:rPr lang="en-US" altLang="zh-CN" dirty="0"/>
              <a:t>While in </a:t>
            </a:r>
            <a:r>
              <a:rPr lang="en-US" altLang="zh-CN" dirty="0" err="1"/>
              <a:t>PerNER</a:t>
            </a:r>
            <a:r>
              <a:rPr lang="en-US" altLang="zh-CN" dirty="0"/>
              <a:t>, we don’t need to recognize location and organizations, but we need to find more about people, including titles and pronouns usually not covered in NER.</a:t>
            </a:r>
            <a:endParaRPr lang="zh-CN" altLang="en-US" dirty="0"/>
          </a:p>
        </p:txBody>
      </p:sp>
      <p:sp>
        <p:nvSpPr>
          <p:cNvPr id="4" name="灯片编号占位符 3"/>
          <p:cNvSpPr>
            <a:spLocks noGrp="1"/>
          </p:cNvSpPr>
          <p:nvPr>
            <p:ph type="sldNum" sz="quarter" idx="5"/>
          </p:nvPr>
        </p:nvSpPr>
        <p:spPr/>
        <p:txBody>
          <a:bodyPr/>
          <a:lstStyle/>
          <a:p>
            <a:fld id="{B3DA5E86-9A47-45EC-8F2F-7A191772E288}" type="slidenum">
              <a:rPr lang="zh-CN" altLang="en-US" smtClean="0"/>
              <a:t>11</a:t>
            </a:fld>
            <a:endParaRPr lang="zh-CN" altLang="en-US"/>
          </a:p>
        </p:txBody>
      </p:sp>
    </p:spTree>
    <p:extLst>
      <p:ext uri="{BB962C8B-B14F-4D97-AF65-F5344CB8AC3E}">
        <p14:creationId xmlns:p14="http://schemas.microsoft.com/office/powerpoint/2010/main" val="414700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56A23-14C7-4DE8-BE4D-C276CB1759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9CB5100-C733-41CA-8033-0316BFEB1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5D7069-F94D-4CEA-B392-80182EF7D667}"/>
              </a:ext>
            </a:extLst>
          </p:cNvPr>
          <p:cNvSpPr>
            <a:spLocks noGrp="1"/>
          </p:cNvSpPr>
          <p:nvPr>
            <p:ph type="dt" sz="half" idx="10"/>
          </p:nvPr>
        </p:nvSpPr>
        <p:spPr/>
        <p:txBody>
          <a:bodyPr/>
          <a:lstStyle/>
          <a:p>
            <a:fld id="{60FCD45A-E1EE-444C-BE51-F70F48624DD3}"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D365A52C-A798-4548-84A0-3B2E958318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F033E6-2749-42F1-AB46-EBEC3EFC57E9}"/>
              </a:ext>
            </a:extLst>
          </p:cNvPr>
          <p:cNvSpPr>
            <a:spLocks noGrp="1"/>
          </p:cNvSpPr>
          <p:nvPr>
            <p:ph type="sldNum" sz="quarter" idx="12"/>
          </p:nvPr>
        </p:nvSpPr>
        <p:spPr/>
        <p:txBody>
          <a:bodyPr/>
          <a:lstStyle/>
          <a:p>
            <a:fld id="{085C3BF6-B217-42EC-92C4-F43C2BC4E445}" type="slidenum">
              <a:rPr lang="zh-CN" altLang="en-US" smtClean="0"/>
              <a:pPr/>
              <a:t>‹#›</a:t>
            </a:fld>
            <a:r>
              <a:rPr lang="en-US" altLang="zh-CN" dirty="0"/>
              <a:t>/40</a:t>
            </a:r>
            <a:endParaRPr lang="zh-CN" altLang="en-US" dirty="0"/>
          </a:p>
        </p:txBody>
      </p:sp>
    </p:spTree>
    <p:extLst>
      <p:ext uri="{BB962C8B-B14F-4D97-AF65-F5344CB8AC3E}">
        <p14:creationId xmlns:p14="http://schemas.microsoft.com/office/powerpoint/2010/main" val="3481455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B42D9-7013-46A7-B2A6-CB8BAEB2B7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7F2854-F812-4A17-9E8E-AC55C3479D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6884B1-9E80-43CB-8C36-C8EE0FBF7FC8}"/>
              </a:ext>
            </a:extLst>
          </p:cNvPr>
          <p:cNvSpPr>
            <a:spLocks noGrp="1"/>
          </p:cNvSpPr>
          <p:nvPr>
            <p:ph type="dt" sz="half" idx="10"/>
          </p:nvPr>
        </p:nvSpPr>
        <p:spPr/>
        <p:txBody>
          <a:bodyPr/>
          <a:lstStyle/>
          <a:p>
            <a:fld id="{069A4DB9-6F61-47EB-9AB4-1F5EBD20C97C}"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0F9A0906-DDB1-4C1C-BA1C-11F6B8A9DE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7B87ED-3CE8-4449-86A4-F687AA2CFE02}"/>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407779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C43283-B59E-4410-BC51-4F49981274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02F33F-CD28-4B42-8EA3-EB139D9584C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9E3B16-057C-476C-A70F-3B1075383547}"/>
              </a:ext>
            </a:extLst>
          </p:cNvPr>
          <p:cNvSpPr>
            <a:spLocks noGrp="1"/>
          </p:cNvSpPr>
          <p:nvPr>
            <p:ph type="dt" sz="half" idx="10"/>
          </p:nvPr>
        </p:nvSpPr>
        <p:spPr/>
        <p:txBody>
          <a:bodyPr/>
          <a:lstStyle/>
          <a:p>
            <a:fld id="{57F6557C-D1DA-430E-BDA8-CB162564C8CD}"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7DF25DB4-6D7C-495F-BF57-EDF7895D6D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52AE9-8C57-4B70-B523-CE508985C3D9}"/>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161619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295FF-792B-426E-A74D-59FD14C34B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493936-0ACF-4B87-912E-EDF21F2E392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0F32A1-2AB2-4ED7-B004-429A5C9DA290}"/>
              </a:ext>
            </a:extLst>
          </p:cNvPr>
          <p:cNvSpPr>
            <a:spLocks noGrp="1"/>
          </p:cNvSpPr>
          <p:nvPr>
            <p:ph type="dt" sz="half" idx="10"/>
          </p:nvPr>
        </p:nvSpPr>
        <p:spPr/>
        <p:txBody>
          <a:bodyPr/>
          <a:lstStyle/>
          <a:p>
            <a:fld id="{8E1F879F-D263-4394-9033-05D89798F2AC}"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B43817DB-97F4-4238-B6B8-5E4C080E18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D37D47-B8C3-4157-9A4D-C953B6C69F53}"/>
              </a:ext>
            </a:extLst>
          </p:cNvPr>
          <p:cNvSpPr>
            <a:spLocks noGrp="1"/>
          </p:cNvSpPr>
          <p:nvPr>
            <p:ph type="sldNum" sz="quarter" idx="12"/>
          </p:nvPr>
        </p:nvSpPr>
        <p:spPr/>
        <p:txBody>
          <a:bodyPr/>
          <a:lstStyle/>
          <a:p>
            <a:fld id="{085C3BF6-B217-42EC-92C4-F43C2BC4E445}" type="slidenum">
              <a:rPr lang="zh-CN" altLang="en-US" smtClean="0"/>
              <a:pPr/>
              <a:t>‹#›</a:t>
            </a:fld>
            <a:r>
              <a:rPr lang="en-US" altLang="zh-CN" dirty="0"/>
              <a:t>/41</a:t>
            </a:r>
            <a:endParaRPr lang="zh-CN" altLang="en-US" dirty="0"/>
          </a:p>
        </p:txBody>
      </p:sp>
    </p:spTree>
    <p:extLst>
      <p:ext uri="{BB962C8B-B14F-4D97-AF65-F5344CB8AC3E}">
        <p14:creationId xmlns:p14="http://schemas.microsoft.com/office/powerpoint/2010/main" val="161159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A8399-8576-4028-8C91-92644327E89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827B01-7639-4C4D-83C3-F0E628048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7D7231-0220-4930-8193-D17982082DEE}"/>
              </a:ext>
            </a:extLst>
          </p:cNvPr>
          <p:cNvSpPr>
            <a:spLocks noGrp="1"/>
          </p:cNvSpPr>
          <p:nvPr>
            <p:ph type="dt" sz="half" idx="10"/>
          </p:nvPr>
        </p:nvSpPr>
        <p:spPr/>
        <p:txBody>
          <a:bodyPr/>
          <a:lstStyle/>
          <a:p>
            <a:fld id="{AC348F15-EC01-40F0-8EB6-E384699DE996}"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D204AB03-24B8-42DE-A489-088F7EECFF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018B41-007A-40ED-9325-F00A568D0003}"/>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201423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076ED-506B-4B44-AEBC-55EA63EC6F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F6BB05-2215-45AC-BD6E-23EE92FE88B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8E175AA-426D-4965-89ED-039F75855B6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69C13F-3B1E-48C5-834A-B30A4ECEE88D}"/>
              </a:ext>
            </a:extLst>
          </p:cNvPr>
          <p:cNvSpPr>
            <a:spLocks noGrp="1"/>
          </p:cNvSpPr>
          <p:nvPr>
            <p:ph type="dt" sz="half" idx="10"/>
          </p:nvPr>
        </p:nvSpPr>
        <p:spPr/>
        <p:txBody>
          <a:bodyPr/>
          <a:lstStyle/>
          <a:p>
            <a:fld id="{89ABEEE7-E819-4DA7-957D-20B8726D1D03}" type="datetime1">
              <a:rPr lang="zh-CN" altLang="en-US" smtClean="0"/>
              <a:t>2021/11/17</a:t>
            </a:fld>
            <a:endParaRPr lang="zh-CN" altLang="en-US"/>
          </a:p>
        </p:txBody>
      </p:sp>
      <p:sp>
        <p:nvSpPr>
          <p:cNvPr id="6" name="页脚占位符 5">
            <a:extLst>
              <a:ext uri="{FF2B5EF4-FFF2-40B4-BE49-F238E27FC236}">
                <a16:creationId xmlns:a16="http://schemas.microsoft.com/office/drawing/2014/main" id="{11D58128-965C-485A-BD83-62DA780D22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A95BF6-49CE-4854-8254-560672B32AB1}"/>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3580471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F5F42-8A1F-4154-BBD4-BF9187E5D4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5F365B-1EB7-4100-9959-FF84C0C9B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A3E220-7778-4CB1-B89F-151AB6F56C3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B60AFCF-255D-4DEF-BB93-C92817752D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AE192F7-B0A9-4D83-81C2-9558540D25B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B9FB58-780B-4546-9DB5-3A21E15CA3A8}"/>
              </a:ext>
            </a:extLst>
          </p:cNvPr>
          <p:cNvSpPr>
            <a:spLocks noGrp="1"/>
          </p:cNvSpPr>
          <p:nvPr>
            <p:ph type="dt" sz="half" idx="10"/>
          </p:nvPr>
        </p:nvSpPr>
        <p:spPr/>
        <p:txBody>
          <a:bodyPr/>
          <a:lstStyle/>
          <a:p>
            <a:fld id="{E82C9BAF-69AE-4B4D-B021-45CD1E9D6121}" type="datetime1">
              <a:rPr lang="zh-CN" altLang="en-US" smtClean="0"/>
              <a:t>2021/11/17</a:t>
            </a:fld>
            <a:endParaRPr lang="zh-CN" altLang="en-US"/>
          </a:p>
        </p:txBody>
      </p:sp>
      <p:sp>
        <p:nvSpPr>
          <p:cNvPr id="8" name="页脚占位符 7">
            <a:extLst>
              <a:ext uri="{FF2B5EF4-FFF2-40B4-BE49-F238E27FC236}">
                <a16:creationId xmlns:a16="http://schemas.microsoft.com/office/drawing/2014/main" id="{03C01F45-8CB4-4145-8EEF-C151373658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0B2769-2263-46EF-9795-4B277E17531D}"/>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364813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AFF37-3A2A-425F-AA15-D9533F4A2BF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83FBF4-6D0E-46DB-ACA2-FE90F068DC02}"/>
              </a:ext>
            </a:extLst>
          </p:cNvPr>
          <p:cNvSpPr>
            <a:spLocks noGrp="1"/>
          </p:cNvSpPr>
          <p:nvPr>
            <p:ph type="dt" sz="half" idx="10"/>
          </p:nvPr>
        </p:nvSpPr>
        <p:spPr/>
        <p:txBody>
          <a:bodyPr/>
          <a:lstStyle/>
          <a:p>
            <a:fld id="{AC1A86DB-0D1F-4F45-AEBB-D75BCD9380D8}" type="datetime1">
              <a:rPr lang="zh-CN" altLang="en-US" smtClean="0"/>
              <a:t>2021/11/17</a:t>
            </a:fld>
            <a:endParaRPr lang="zh-CN" altLang="en-US"/>
          </a:p>
        </p:txBody>
      </p:sp>
      <p:sp>
        <p:nvSpPr>
          <p:cNvPr id="4" name="页脚占位符 3">
            <a:extLst>
              <a:ext uri="{FF2B5EF4-FFF2-40B4-BE49-F238E27FC236}">
                <a16:creationId xmlns:a16="http://schemas.microsoft.com/office/drawing/2014/main" id="{F0D85CEB-5009-473D-BB79-15067CD9AE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56F41E-5A54-4B52-8678-8F9B09572ABD}"/>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425674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70209B-47E3-45CC-970E-537BD827AC87}"/>
              </a:ext>
            </a:extLst>
          </p:cNvPr>
          <p:cNvSpPr>
            <a:spLocks noGrp="1"/>
          </p:cNvSpPr>
          <p:nvPr>
            <p:ph type="dt" sz="half" idx="10"/>
          </p:nvPr>
        </p:nvSpPr>
        <p:spPr/>
        <p:txBody>
          <a:bodyPr/>
          <a:lstStyle/>
          <a:p>
            <a:fld id="{6C19E280-74CF-4786-A812-D72935E3B3AD}" type="datetime1">
              <a:rPr lang="zh-CN" altLang="en-US" smtClean="0"/>
              <a:t>2021/11/17</a:t>
            </a:fld>
            <a:endParaRPr lang="zh-CN" altLang="en-US"/>
          </a:p>
        </p:txBody>
      </p:sp>
      <p:sp>
        <p:nvSpPr>
          <p:cNvPr id="3" name="页脚占位符 2">
            <a:extLst>
              <a:ext uri="{FF2B5EF4-FFF2-40B4-BE49-F238E27FC236}">
                <a16:creationId xmlns:a16="http://schemas.microsoft.com/office/drawing/2014/main" id="{469FE9D5-810A-4286-9350-5C19E6EEB05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67C68C0-7DBB-4E91-B529-4802121364D8}"/>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373765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BB107-9289-4B24-AC23-C934E5EBCD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51B6AE-BB93-43AD-8E6B-5C6C8155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54A02C9-A81A-434B-BACE-A66506ECA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76B230-AF39-419B-B3A4-7F1807716E48}"/>
              </a:ext>
            </a:extLst>
          </p:cNvPr>
          <p:cNvSpPr>
            <a:spLocks noGrp="1"/>
          </p:cNvSpPr>
          <p:nvPr>
            <p:ph type="dt" sz="half" idx="10"/>
          </p:nvPr>
        </p:nvSpPr>
        <p:spPr/>
        <p:txBody>
          <a:bodyPr/>
          <a:lstStyle/>
          <a:p>
            <a:fld id="{C9BDB6E8-AE80-4656-A571-A3E460F63619}" type="datetime1">
              <a:rPr lang="zh-CN" altLang="en-US" smtClean="0"/>
              <a:t>2021/11/17</a:t>
            </a:fld>
            <a:endParaRPr lang="zh-CN" altLang="en-US"/>
          </a:p>
        </p:txBody>
      </p:sp>
      <p:sp>
        <p:nvSpPr>
          <p:cNvPr id="6" name="页脚占位符 5">
            <a:extLst>
              <a:ext uri="{FF2B5EF4-FFF2-40B4-BE49-F238E27FC236}">
                <a16:creationId xmlns:a16="http://schemas.microsoft.com/office/drawing/2014/main" id="{B66D9EB4-7181-4EDC-9770-4506CA6A93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3EBB1B-062A-4DB1-85E0-9D13B8F7689E}"/>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395366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75640-CA34-459D-9BAE-03370C1D69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D54A4-D2F1-4CF7-8C11-E6EAC69608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E39F8F-993E-4A05-87D8-E749CE394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435900-E5AF-4EF3-A7B1-5F03B8348804}"/>
              </a:ext>
            </a:extLst>
          </p:cNvPr>
          <p:cNvSpPr>
            <a:spLocks noGrp="1"/>
          </p:cNvSpPr>
          <p:nvPr>
            <p:ph type="dt" sz="half" idx="10"/>
          </p:nvPr>
        </p:nvSpPr>
        <p:spPr/>
        <p:txBody>
          <a:bodyPr/>
          <a:lstStyle/>
          <a:p>
            <a:fld id="{B819EDAE-55A2-46D6-A164-93F0EDB7F502}" type="datetime1">
              <a:rPr lang="zh-CN" altLang="en-US" smtClean="0"/>
              <a:t>2021/11/17</a:t>
            </a:fld>
            <a:endParaRPr lang="zh-CN" altLang="en-US"/>
          </a:p>
        </p:txBody>
      </p:sp>
      <p:sp>
        <p:nvSpPr>
          <p:cNvPr id="6" name="页脚占位符 5">
            <a:extLst>
              <a:ext uri="{FF2B5EF4-FFF2-40B4-BE49-F238E27FC236}">
                <a16:creationId xmlns:a16="http://schemas.microsoft.com/office/drawing/2014/main" id="{FBEAB1CC-1784-4363-9BA5-DB527067A6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62311E-4ACF-444E-A096-ADDD65238559}"/>
              </a:ext>
            </a:extLst>
          </p:cNvPr>
          <p:cNvSpPr>
            <a:spLocks noGrp="1"/>
          </p:cNvSpPr>
          <p:nvPr>
            <p:ph type="sldNum" sz="quarter" idx="12"/>
          </p:nvPr>
        </p:nvSpPr>
        <p:spPr/>
        <p:txBody>
          <a:body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228336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7A738D-A1F6-4D76-9B32-7F184C4E3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F41787-11C4-4BC3-A018-CF08DEC05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1151A7-5EB9-4388-BC87-231C0AFAF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97E89-D27A-48A1-BFBA-6EA0189EB155}" type="datetime1">
              <a:rPr lang="zh-CN" altLang="en-US" smtClean="0"/>
              <a:t>2021/11/17</a:t>
            </a:fld>
            <a:endParaRPr lang="zh-CN" altLang="en-US"/>
          </a:p>
        </p:txBody>
      </p:sp>
      <p:sp>
        <p:nvSpPr>
          <p:cNvPr id="5" name="页脚占位符 4">
            <a:extLst>
              <a:ext uri="{FF2B5EF4-FFF2-40B4-BE49-F238E27FC236}">
                <a16:creationId xmlns:a16="http://schemas.microsoft.com/office/drawing/2014/main" id="{3689C20A-247F-461B-B2C1-629AFDBB9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31B77BA-51E0-4F94-A2D4-4DDC6D49D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C3BF6-B217-42EC-92C4-F43C2BC4E445}" type="slidenum">
              <a:rPr lang="zh-CN" altLang="en-US" smtClean="0"/>
              <a:t>‹#›</a:t>
            </a:fld>
            <a:endParaRPr lang="zh-CN" altLang="en-US"/>
          </a:p>
        </p:txBody>
      </p:sp>
    </p:spTree>
    <p:extLst>
      <p:ext uri="{BB962C8B-B14F-4D97-AF65-F5344CB8AC3E}">
        <p14:creationId xmlns:p14="http://schemas.microsoft.com/office/powerpoint/2010/main" val="1647164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3"/><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4148E-1C3E-42CA-92C2-ECCB04BDB427}"/>
              </a:ext>
            </a:extLst>
          </p:cNvPr>
          <p:cNvSpPr>
            <a:spLocks noGrp="1"/>
          </p:cNvSpPr>
          <p:nvPr>
            <p:ph type="ctrTitle"/>
          </p:nvPr>
        </p:nvSpPr>
        <p:spPr/>
        <p:txBody>
          <a:bodyPr>
            <a:noAutofit/>
          </a:bodyPr>
          <a:lstStyle/>
          <a:p>
            <a:r>
              <a:rPr lang="en-US" altLang="zh-CN" sz="4000" dirty="0"/>
              <a:t>A CHAPTER-WISE UNDERSTANDING SYSTEM FOR TEXT-TO-SPEECH IN CHINESE NOVELS</a:t>
            </a:r>
            <a:endParaRPr lang="zh-CN" altLang="en-US" sz="4000" dirty="0"/>
          </a:p>
        </p:txBody>
      </p:sp>
      <p:sp>
        <p:nvSpPr>
          <p:cNvPr id="3" name="副标题 2">
            <a:extLst>
              <a:ext uri="{FF2B5EF4-FFF2-40B4-BE49-F238E27FC236}">
                <a16:creationId xmlns:a16="http://schemas.microsoft.com/office/drawing/2014/main" id="{6E5F2EA4-3280-4545-B970-2D6B768891DD}"/>
              </a:ext>
            </a:extLst>
          </p:cNvPr>
          <p:cNvSpPr>
            <a:spLocks noGrp="1"/>
          </p:cNvSpPr>
          <p:nvPr>
            <p:ph type="subTitle" idx="1"/>
          </p:nvPr>
        </p:nvSpPr>
        <p:spPr/>
        <p:txBody>
          <a:bodyPr/>
          <a:lstStyle/>
          <a:p>
            <a:r>
              <a:rPr lang="en-US" altLang="zh-CN" dirty="0" err="1"/>
              <a:t>Zhiling</a:t>
            </a:r>
            <a:r>
              <a:rPr lang="en-US" altLang="zh-CN" dirty="0"/>
              <a:t> Zhang</a:t>
            </a:r>
          </a:p>
          <a:p>
            <a:r>
              <a:rPr lang="en-US" altLang="zh-CN" dirty="0"/>
              <a:t>2021.11</a:t>
            </a:r>
            <a:endParaRPr lang="zh-CN" altLang="en-US" dirty="0"/>
          </a:p>
        </p:txBody>
      </p:sp>
      <p:sp>
        <p:nvSpPr>
          <p:cNvPr id="4" name="灯片编号占位符 3">
            <a:extLst>
              <a:ext uri="{FF2B5EF4-FFF2-40B4-BE49-F238E27FC236}">
                <a16:creationId xmlns:a16="http://schemas.microsoft.com/office/drawing/2014/main" id="{6EED0727-D769-43CF-97F3-C8322EBB06F6}"/>
              </a:ext>
            </a:extLst>
          </p:cNvPr>
          <p:cNvSpPr>
            <a:spLocks noGrp="1"/>
          </p:cNvSpPr>
          <p:nvPr>
            <p:ph type="sldNum" sz="quarter" idx="12"/>
          </p:nvPr>
        </p:nvSpPr>
        <p:spPr/>
        <p:txBody>
          <a:bodyPr/>
          <a:lstStyle/>
          <a:p>
            <a:fld id="{085C3BF6-B217-42EC-92C4-F43C2BC4E445}" type="slidenum">
              <a:rPr lang="zh-CN" altLang="en-US" smtClean="0"/>
              <a:pPr/>
              <a:t>1</a:t>
            </a:fld>
            <a:r>
              <a:rPr lang="en-US" altLang="zh-CN"/>
              <a:t>/40</a:t>
            </a:r>
            <a:endParaRPr lang="zh-CN" altLang="en-US" dirty="0"/>
          </a:p>
        </p:txBody>
      </p:sp>
    </p:spTree>
    <p:extLst>
      <p:ext uri="{BB962C8B-B14F-4D97-AF65-F5344CB8AC3E}">
        <p14:creationId xmlns:p14="http://schemas.microsoft.com/office/powerpoint/2010/main" val="1107178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1932A-67DE-4E98-803C-FFD777A8C1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6A55419E-EDF7-4905-A34A-EDBB95E3935F}"/>
              </a:ext>
            </a:extLst>
          </p:cNvPr>
          <p:cNvSpPr>
            <a:spLocks noGrp="1"/>
          </p:cNvSpPr>
          <p:nvPr>
            <p:ph idx="1"/>
          </p:nvPr>
        </p:nvSpPr>
        <p:spPr/>
        <p:txBody>
          <a:bodyPr/>
          <a:lstStyle/>
          <a:p>
            <a:r>
              <a:rPr lang="en-US" altLang="zh-CN" dirty="0">
                <a:solidFill>
                  <a:schemeClr val="bg1">
                    <a:lumMod val="50000"/>
                  </a:schemeClr>
                </a:solidFill>
              </a:rPr>
              <a:t>Introduction</a:t>
            </a:r>
          </a:p>
          <a:p>
            <a:r>
              <a:rPr lang="en-US" altLang="zh-CN" dirty="0"/>
              <a:t>Methods and Results</a:t>
            </a:r>
          </a:p>
          <a:p>
            <a:r>
              <a:rPr lang="en-US" altLang="zh-CN" dirty="0">
                <a:solidFill>
                  <a:schemeClr val="bg1">
                    <a:lumMod val="50000"/>
                  </a:schemeClr>
                </a:solidFill>
              </a:rPr>
              <a:t>Discussion</a:t>
            </a:r>
            <a:endParaRPr lang="zh-CN" alt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32E9E061-9E80-46CD-B490-0EAEFF8166E5}"/>
              </a:ext>
            </a:extLst>
          </p:cNvPr>
          <p:cNvSpPr>
            <a:spLocks noGrp="1"/>
          </p:cNvSpPr>
          <p:nvPr>
            <p:ph type="sldNum" sz="quarter" idx="12"/>
          </p:nvPr>
        </p:nvSpPr>
        <p:spPr/>
        <p:txBody>
          <a:bodyPr/>
          <a:lstStyle/>
          <a:p>
            <a:fld id="{085C3BF6-B217-42EC-92C4-F43C2BC4E445}" type="slidenum">
              <a:rPr lang="zh-CN" altLang="en-US" smtClean="0"/>
              <a:pPr/>
              <a:t>10</a:t>
            </a:fld>
            <a:r>
              <a:rPr lang="en-US" altLang="zh-CN"/>
              <a:t>/41</a:t>
            </a:r>
            <a:endParaRPr lang="zh-CN" altLang="en-US" dirty="0"/>
          </a:p>
        </p:txBody>
      </p:sp>
    </p:spTree>
    <p:extLst>
      <p:ext uri="{BB962C8B-B14F-4D97-AF65-F5344CB8AC3E}">
        <p14:creationId xmlns:p14="http://schemas.microsoft.com/office/powerpoint/2010/main" val="1160053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6E7EE-EA49-4ED8-A2C0-642EB1B2FEB2}"/>
              </a:ext>
            </a:extLst>
          </p:cNvPr>
          <p:cNvSpPr>
            <a:spLocks noGrp="1"/>
          </p:cNvSpPr>
          <p:nvPr>
            <p:ph type="title"/>
          </p:nvPr>
        </p:nvSpPr>
        <p:spPr/>
        <p:txBody>
          <a:bodyPr/>
          <a:lstStyle/>
          <a:p>
            <a:r>
              <a:rPr lang="en-US" altLang="zh-CN" dirty="0"/>
              <a:t>Person Name Recognition (</a:t>
            </a:r>
            <a:r>
              <a:rPr lang="en-US" altLang="zh-CN" dirty="0" err="1"/>
              <a:t>PerNER</a:t>
            </a:r>
            <a:r>
              <a:rPr lang="en-US" altLang="zh-CN" dirty="0"/>
              <a:t>)</a:t>
            </a:r>
            <a:endParaRPr lang="zh-CN" altLang="en-US" dirty="0"/>
          </a:p>
        </p:txBody>
      </p:sp>
      <p:sp>
        <p:nvSpPr>
          <p:cNvPr id="3" name="内容占位符 2">
            <a:extLst>
              <a:ext uri="{FF2B5EF4-FFF2-40B4-BE49-F238E27FC236}">
                <a16:creationId xmlns:a16="http://schemas.microsoft.com/office/drawing/2014/main" id="{B1558F02-8C6C-4807-BD77-8A3244FBEF7A}"/>
              </a:ext>
            </a:extLst>
          </p:cNvPr>
          <p:cNvSpPr>
            <a:spLocks noGrp="1"/>
          </p:cNvSpPr>
          <p:nvPr>
            <p:ph idx="1"/>
          </p:nvPr>
        </p:nvSpPr>
        <p:spPr/>
        <p:txBody>
          <a:bodyPr/>
          <a:lstStyle/>
          <a:p>
            <a:r>
              <a:rPr lang="en-US" altLang="zh-CN" dirty="0"/>
              <a:t>Typical NER</a:t>
            </a:r>
          </a:p>
          <a:p>
            <a:pPr lvl="1"/>
            <a:r>
              <a:rPr lang="en-US" altLang="zh-CN" dirty="0"/>
              <a:t>Mainly People, Location and Organization entities</a:t>
            </a:r>
          </a:p>
          <a:p>
            <a:pPr lvl="1"/>
            <a:endParaRPr lang="en-US" altLang="zh-CN" dirty="0"/>
          </a:p>
          <a:p>
            <a:pPr lvl="1"/>
            <a:endParaRPr lang="en-US" altLang="zh-CN" dirty="0"/>
          </a:p>
          <a:p>
            <a:pPr lvl="1"/>
            <a:endParaRPr lang="en-US" altLang="zh-CN" dirty="0"/>
          </a:p>
          <a:p>
            <a:r>
              <a:rPr lang="en-US" altLang="zh-CN" dirty="0"/>
              <a:t>Person Name Recognition (</a:t>
            </a:r>
            <a:r>
              <a:rPr lang="en-US" altLang="zh-CN" dirty="0" err="1"/>
              <a:t>PerNER</a:t>
            </a:r>
            <a:r>
              <a:rPr lang="en-US" altLang="zh-CN" dirty="0"/>
              <a:t>)</a:t>
            </a:r>
          </a:p>
          <a:p>
            <a:pPr lvl="1"/>
            <a:r>
              <a:rPr lang="en-US" altLang="zh-CN" dirty="0"/>
              <a:t>More about person entities, including names, </a:t>
            </a:r>
            <a:r>
              <a:rPr lang="en-US" altLang="zh-CN" b="1" dirty="0"/>
              <a:t>titles</a:t>
            </a:r>
            <a:r>
              <a:rPr lang="en-US" altLang="zh-CN" dirty="0"/>
              <a:t>(</a:t>
            </a:r>
            <a:r>
              <a:rPr lang="zh-CN" altLang="en-US" dirty="0"/>
              <a:t>头衔</a:t>
            </a:r>
            <a:r>
              <a:rPr lang="en-US" altLang="zh-CN" dirty="0"/>
              <a:t>) and </a:t>
            </a:r>
            <a:r>
              <a:rPr lang="en-US" altLang="zh-CN" b="1" dirty="0"/>
              <a:t>pronouns</a:t>
            </a:r>
            <a:r>
              <a:rPr lang="en-US" altLang="zh-CN" dirty="0"/>
              <a:t>(</a:t>
            </a:r>
            <a:r>
              <a:rPr lang="zh-CN" altLang="en-US" dirty="0"/>
              <a:t>代词</a:t>
            </a:r>
            <a:r>
              <a:rPr lang="en-US" altLang="zh-CN" dirty="0"/>
              <a:t>)</a:t>
            </a:r>
          </a:p>
          <a:p>
            <a:pPr lvl="1"/>
            <a:r>
              <a:rPr lang="en-US" altLang="zh-CN" dirty="0"/>
              <a:t>No other entity types like locations and organizations</a:t>
            </a:r>
            <a:endParaRPr lang="zh-CN" altLang="en-US" dirty="0"/>
          </a:p>
        </p:txBody>
      </p:sp>
      <p:pic>
        <p:nvPicPr>
          <p:cNvPr id="7" name="图片 6">
            <a:extLst>
              <a:ext uri="{FF2B5EF4-FFF2-40B4-BE49-F238E27FC236}">
                <a16:creationId xmlns:a16="http://schemas.microsoft.com/office/drawing/2014/main" id="{943AAA37-6559-4026-A5B3-6F847E7BBE05}"/>
              </a:ext>
            </a:extLst>
          </p:cNvPr>
          <p:cNvPicPr>
            <a:picLocks noChangeAspect="1"/>
          </p:cNvPicPr>
          <p:nvPr/>
        </p:nvPicPr>
        <p:blipFill>
          <a:blip r:embed="rId3"/>
          <a:stretch>
            <a:fillRect/>
          </a:stretch>
        </p:blipFill>
        <p:spPr>
          <a:xfrm>
            <a:off x="1661493" y="2852667"/>
            <a:ext cx="8869013" cy="1000265"/>
          </a:xfrm>
          <a:prstGeom prst="rect">
            <a:avLst/>
          </a:prstGeom>
        </p:spPr>
      </p:pic>
      <p:sp>
        <p:nvSpPr>
          <p:cNvPr id="9" name="文本框 8">
            <a:extLst>
              <a:ext uri="{FF2B5EF4-FFF2-40B4-BE49-F238E27FC236}">
                <a16:creationId xmlns:a16="http://schemas.microsoft.com/office/drawing/2014/main" id="{0D05CD53-06B1-4A0B-A17A-70D00DF3B52B}"/>
              </a:ext>
            </a:extLst>
          </p:cNvPr>
          <p:cNvSpPr txBox="1"/>
          <p:nvPr/>
        </p:nvSpPr>
        <p:spPr>
          <a:xfrm>
            <a:off x="1947861" y="5375274"/>
            <a:ext cx="8296275" cy="461665"/>
          </a:xfrm>
          <a:prstGeom prst="rect">
            <a:avLst/>
          </a:prstGeom>
          <a:noFill/>
        </p:spPr>
        <p:txBody>
          <a:bodyPr wrap="square">
            <a:spAutoFit/>
          </a:bodyPr>
          <a:lstStyle/>
          <a:p>
            <a:r>
              <a:rPr lang="zh-CN" altLang="en-US" sz="2400" b="1" dirty="0"/>
              <a:t>他</a:t>
            </a:r>
            <a:r>
              <a:rPr lang="zh-CN" altLang="en-US" sz="2400" dirty="0"/>
              <a:t>在浙江金华出生，</a:t>
            </a:r>
            <a:r>
              <a:rPr lang="zh-CN" altLang="en-US" sz="2400" b="1" dirty="0"/>
              <a:t>他</a:t>
            </a:r>
            <a:r>
              <a:rPr lang="zh-CN" altLang="en-US" sz="2400" dirty="0"/>
              <a:t>的名字叫</a:t>
            </a:r>
            <a:r>
              <a:rPr lang="zh-CN" altLang="en-US" sz="2400" b="1" dirty="0"/>
              <a:t>金华</a:t>
            </a:r>
            <a:r>
              <a:rPr lang="zh-CN" altLang="en-US" sz="2400" dirty="0"/>
              <a:t>，是金华公司的</a:t>
            </a:r>
            <a:r>
              <a:rPr lang="zh-CN" altLang="en-US" sz="2400" b="1" dirty="0"/>
              <a:t>老板</a:t>
            </a:r>
            <a:r>
              <a:rPr lang="zh-CN" altLang="en-US" sz="2400" dirty="0"/>
              <a:t>。</a:t>
            </a:r>
          </a:p>
        </p:txBody>
      </p:sp>
      <p:sp>
        <p:nvSpPr>
          <p:cNvPr id="4" name="灯片编号占位符 3">
            <a:extLst>
              <a:ext uri="{FF2B5EF4-FFF2-40B4-BE49-F238E27FC236}">
                <a16:creationId xmlns:a16="http://schemas.microsoft.com/office/drawing/2014/main" id="{57BADE49-26AB-42B1-BDD3-C17B05B8D462}"/>
              </a:ext>
            </a:extLst>
          </p:cNvPr>
          <p:cNvSpPr>
            <a:spLocks noGrp="1"/>
          </p:cNvSpPr>
          <p:nvPr>
            <p:ph type="sldNum" sz="quarter" idx="12"/>
          </p:nvPr>
        </p:nvSpPr>
        <p:spPr/>
        <p:txBody>
          <a:bodyPr/>
          <a:lstStyle/>
          <a:p>
            <a:fld id="{085C3BF6-B217-42EC-92C4-F43C2BC4E445}" type="slidenum">
              <a:rPr lang="zh-CN" altLang="en-US" smtClean="0"/>
              <a:pPr/>
              <a:t>11</a:t>
            </a:fld>
            <a:r>
              <a:rPr lang="en-US" altLang="zh-CN"/>
              <a:t>/41</a:t>
            </a:r>
            <a:endParaRPr lang="zh-CN" altLang="en-US" dirty="0"/>
          </a:p>
        </p:txBody>
      </p:sp>
    </p:spTree>
    <p:extLst>
      <p:ext uri="{BB962C8B-B14F-4D97-AF65-F5344CB8AC3E}">
        <p14:creationId xmlns:p14="http://schemas.microsoft.com/office/powerpoint/2010/main" val="348494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ED27-6A75-4DC3-9456-07F4E1A623C6}"/>
              </a:ext>
            </a:extLst>
          </p:cNvPr>
          <p:cNvSpPr>
            <a:spLocks noGrp="1"/>
          </p:cNvSpPr>
          <p:nvPr>
            <p:ph type="title"/>
          </p:nvPr>
        </p:nvSpPr>
        <p:spPr/>
        <p:txBody>
          <a:bodyPr/>
          <a:lstStyle/>
          <a:p>
            <a:r>
              <a:rPr lang="en-US" altLang="zh-CN" dirty="0"/>
              <a:t>Sequence Tagging for </a:t>
            </a:r>
            <a:r>
              <a:rPr lang="en-US" altLang="zh-CN" dirty="0" err="1"/>
              <a:t>PerNER</a:t>
            </a:r>
            <a:endParaRPr lang="zh-CN" altLang="en-US" dirty="0"/>
          </a:p>
        </p:txBody>
      </p:sp>
      <p:sp>
        <p:nvSpPr>
          <p:cNvPr id="3" name="内容占位符 2">
            <a:extLst>
              <a:ext uri="{FF2B5EF4-FFF2-40B4-BE49-F238E27FC236}">
                <a16:creationId xmlns:a16="http://schemas.microsoft.com/office/drawing/2014/main" id="{F099986D-AB27-4087-BB57-630FBDFE84DC}"/>
              </a:ext>
            </a:extLst>
          </p:cNvPr>
          <p:cNvSpPr>
            <a:spLocks noGrp="1"/>
          </p:cNvSpPr>
          <p:nvPr>
            <p:ph idx="1"/>
          </p:nvPr>
        </p:nvSpPr>
        <p:spPr/>
        <p:txBody>
          <a:bodyPr/>
          <a:lstStyle/>
          <a:p>
            <a:r>
              <a:rPr lang="en-US" altLang="zh-CN" dirty="0"/>
              <a:t>Person Name Recognition (</a:t>
            </a:r>
            <a:r>
              <a:rPr lang="en-US" altLang="zh-CN" dirty="0" err="1"/>
              <a:t>PerNER</a:t>
            </a:r>
            <a:r>
              <a:rPr lang="en-US" altLang="zh-CN" dirty="0"/>
              <a:t>)</a:t>
            </a:r>
          </a:p>
          <a:p>
            <a:pPr lvl="1"/>
            <a:r>
              <a:rPr lang="en-US" altLang="zh-CN" dirty="0"/>
              <a:t>All kinds of person entities, including names, titles and pronouns(</a:t>
            </a:r>
            <a:r>
              <a:rPr lang="zh-CN" altLang="en-US" dirty="0"/>
              <a:t>代词</a:t>
            </a:r>
            <a:r>
              <a:rPr lang="en-US" altLang="zh-CN" dirty="0"/>
              <a:t>)</a:t>
            </a:r>
          </a:p>
          <a:p>
            <a:pPr lvl="1"/>
            <a:endParaRPr lang="en-US" altLang="zh-CN" dirty="0"/>
          </a:p>
          <a:p>
            <a:pPr lvl="1"/>
            <a:endParaRPr lang="en-US" altLang="zh-CN" dirty="0"/>
          </a:p>
          <a:p>
            <a:r>
              <a:rPr lang="en-US" altLang="zh-CN" dirty="0"/>
              <a:t>Sequence Tagging (BMEIO)</a:t>
            </a:r>
          </a:p>
          <a:p>
            <a:pPr lvl="1"/>
            <a:r>
              <a:rPr lang="en-US" altLang="zh-CN" dirty="0"/>
              <a:t>B-Begin, M-middle, E-end, I-individual, O-out</a:t>
            </a:r>
          </a:p>
          <a:p>
            <a:r>
              <a:rPr lang="en-US" altLang="zh-CN" dirty="0">
                <a:solidFill>
                  <a:srgbClr val="FF0000"/>
                </a:solidFill>
              </a:rPr>
              <a:t>Quiz:</a:t>
            </a:r>
            <a:r>
              <a:rPr lang="en-US" altLang="zh-CN" dirty="0"/>
              <a:t> Spot the person mentions and label the sentence</a:t>
            </a:r>
          </a:p>
          <a:p>
            <a:endParaRPr lang="zh-CN" altLang="en-US" dirty="0"/>
          </a:p>
          <a:p>
            <a:endParaRPr lang="zh-CN" altLang="en-US" dirty="0"/>
          </a:p>
        </p:txBody>
      </p:sp>
      <p:sp>
        <p:nvSpPr>
          <p:cNvPr id="4" name="文本框 3">
            <a:extLst>
              <a:ext uri="{FF2B5EF4-FFF2-40B4-BE49-F238E27FC236}">
                <a16:creationId xmlns:a16="http://schemas.microsoft.com/office/drawing/2014/main" id="{41A17F64-E4D5-48E5-A603-D1F4BEC1A601}"/>
              </a:ext>
            </a:extLst>
          </p:cNvPr>
          <p:cNvSpPr txBox="1"/>
          <p:nvPr/>
        </p:nvSpPr>
        <p:spPr>
          <a:xfrm>
            <a:off x="1657350" y="2689224"/>
            <a:ext cx="8391525" cy="830997"/>
          </a:xfrm>
          <a:prstGeom prst="rect">
            <a:avLst/>
          </a:prstGeom>
          <a:noFill/>
        </p:spPr>
        <p:txBody>
          <a:bodyPr wrap="square">
            <a:spAutoFit/>
          </a:bodyPr>
          <a:lstStyle/>
          <a:p>
            <a:r>
              <a:rPr lang="zh-CN" altLang="en-US" sz="2400" b="1" dirty="0"/>
              <a:t>他</a:t>
            </a:r>
            <a:r>
              <a:rPr lang="zh-CN" altLang="en-US" sz="2400" dirty="0"/>
              <a:t>在浙江金华出生，</a:t>
            </a:r>
            <a:r>
              <a:rPr lang="zh-CN" altLang="en-US" sz="2400" b="1" dirty="0"/>
              <a:t>他</a:t>
            </a:r>
            <a:r>
              <a:rPr lang="zh-CN" altLang="en-US" sz="2400" dirty="0"/>
              <a:t>的名字叫</a:t>
            </a:r>
            <a:r>
              <a:rPr lang="zh-CN" altLang="en-US" sz="2400" b="1" dirty="0"/>
              <a:t>金华</a:t>
            </a:r>
            <a:r>
              <a:rPr lang="zh-CN" altLang="en-US" sz="2400" dirty="0"/>
              <a:t>，是金华公司的</a:t>
            </a:r>
            <a:r>
              <a:rPr lang="zh-CN" altLang="en-US" sz="2400" b="1" dirty="0"/>
              <a:t>总经理</a:t>
            </a:r>
            <a:r>
              <a:rPr lang="zh-CN" altLang="en-US" sz="2400" dirty="0"/>
              <a:t>。</a:t>
            </a:r>
            <a:endParaRPr lang="en-US" altLang="zh-CN" sz="2400" dirty="0"/>
          </a:p>
          <a:p>
            <a:r>
              <a:rPr lang="en-US" altLang="zh-CN" sz="2400" dirty="0"/>
              <a:t> I  O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I O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B E O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B M E O</a:t>
            </a:r>
            <a:endParaRPr lang="zh-CN" altLang="en-US" sz="2400" dirty="0"/>
          </a:p>
        </p:txBody>
      </p:sp>
      <p:sp>
        <p:nvSpPr>
          <p:cNvPr id="5" name="文本框 4">
            <a:extLst>
              <a:ext uri="{FF2B5EF4-FFF2-40B4-BE49-F238E27FC236}">
                <a16:creationId xmlns:a16="http://schemas.microsoft.com/office/drawing/2014/main" id="{1DC1431F-DA91-4AFC-80B2-D52183CA7CC1}"/>
              </a:ext>
            </a:extLst>
          </p:cNvPr>
          <p:cNvSpPr txBox="1"/>
          <p:nvPr/>
        </p:nvSpPr>
        <p:spPr>
          <a:xfrm>
            <a:off x="1452562" y="5032374"/>
            <a:ext cx="9286875" cy="830997"/>
          </a:xfrm>
          <a:prstGeom prst="rect">
            <a:avLst/>
          </a:prstGeom>
          <a:noFill/>
        </p:spPr>
        <p:txBody>
          <a:bodyPr wrap="square">
            <a:spAutoFit/>
          </a:bodyPr>
          <a:lstStyle/>
          <a:p>
            <a:r>
              <a:rPr lang="zh-CN" altLang="en-US" sz="2400" dirty="0"/>
              <a:t>宁成海上门，居然不是为了老爸，而是陈潇，看样子还是有求于他。</a:t>
            </a:r>
            <a:r>
              <a:rPr lang="en-US" altLang="zh-CN" sz="2400" dirty="0"/>
              <a:t> </a:t>
            </a:r>
          </a:p>
          <a:p>
            <a:r>
              <a:rPr lang="en-US" altLang="zh-CN" sz="2400" dirty="0"/>
              <a:t> B M E  O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B E O  </a:t>
            </a:r>
            <a:r>
              <a:rPr lang="en-US" altLang="zh-CN" sz="2400" dirty="0" err="1"/>
              <a:t>O</a:t>
            </a:r>
            <a:r>
              <a:rPr lang="en-US" altLang="zh-CN" sz="2400" dirty="0"/>
              <a:t> </a:t>
            </a:r>
            <a:r>
              <a:rPr lang="en-US" altLang="zh-CN" sz="2400" dirty="0" err="1"/>
              <a:t>O</a:t>
            </a:r>
            <a:r>
              <a:rPr lang="en-US" altLang="zh-CN" sz="2400" dirty="0"/>
              <a:t>  B E O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a:t>
            </a:r>
            <a:r>
              <a:rPr lang="en-US" altLang="zh-CN" sz="2400" dirty="0" err="1"/>
              <a:t>O</a:t>
            </a:r>
            <a:r>
              <a:rPr lang="en-US" altLang="zh-CN" sz="2400" dirty="0"/>
              <a:t> I O</a:t>
            </a:r>
            <a:endParaRPr lang="zh-CN" altLang="en-US" sz="2400" dirty="0"/>
          </a:p>
        </p:txBody>
      </p:sp>
      <p:sp>
        <p:nvSpPr>
          <p:cNvPr id="6" name="灯片编号占位符 5">
            <a:extLst>
              <a:ext uri="{FF2B5EF4-FFF2-40B4-BE49-F238E27FC236}">
                <a16:creationId xmlns:a16="http://schemas.microsoft.com/office/drawing/2014/main" id="{350ECCE1-A0EE-4D23-A881-11F855B2D11F}"/>
              </a:ext>
            </a:extLst>
          </p:cNvPr>
          <p:cNvSpPr>
            <a:spLocks noGrp="1"/>
          </p:cNvSpPr>
          <p:nvPr>
            <p:ph type="sldNum" sz="quarter" idx="12"/>
          </p:nvPr>
        </p:nvSpPr>
        <p:spPr/>
        <p:txBody>
          <a:bodyPr/>
          <a:lstStyle/>
          <a:p>
            <a:fld id="{085C3BF6-B217-42EC-92C4-F43C2BC4E445}" type="slidenum">
              <a:rPr lang="zh-CN" altLang="en-US" smtClean="0"/>
              <a:pPr/>
              <a:t>12</a:t>
            </a:fld>
            <a:r>
              <a:rPr lang="en-US" altLang="zh-CN"/>
              <a:t>/41</a:t>
            </a:r>
            <a:endParaRPr lang="zh-CN" altLang="en-US" dirty="0"/>
          </a:p>
        </p:txBody>
      </p:sp>
    </p:spTree>
    <p:extLst>
      <p:ext uri="{BB962C8B-B14F-4D97-AF65-F5344CB8AC3E}">
        <p14:creationId xmlns:p14="http://schemas.microsoft.com/office/powerpoint/2010/main" val="379549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6E7EE-EA49-4ED8-A2C0-642EB1B2FEB2}"/>
              </a:ext>
            </a:extLst>
          </p:cNvPr>
          <p:cNvSpPr>
            <a:spLocks noGrp="1"/>
          </p:cNvSpPr>
          <p:nvPr>
            <p:ph type="title"/>
          </p:nvPr>
        </p:nvSpPr>
        <p:spPr/>
        <p:txBody>
          <a:bodyPr/>
          <a:lstStyle/>
          <a:p>
            <a:r>
              <a:rPr lang="en-US" altLang="zh-CN" dirty="0" err="1"/>
              <a:t>PerNER</a:t>
            </a:r>
            <a:r>
              <a:rPr lang="en-US" altLang="zh-CN" dirty="0"/>
              <a:t> augmentation</a:t>
            </a:r>
            <a:endParaRPr lang="zh-CN" altLang="en-US" dirty="0"/>
          </a:p>
        </p:txBody>
      </p:sp>
      <p:sp>
        <p:nvSpPr>
          <p:cNvPr id="3" name="内容占位符 2">
            <a:extLst>
              <a:ext uri="{FF2B5EF4-FFF2-40B4-BE49-F238E27FC236}">
                <a16:creationId xmlns:a16="http://schemas.microsoft.com/office/drawing/2014/main" id="{B1558F02-8C6C-4807-BD77-8A3244FBEF7A}"/>
              </a:ext>
            </a:extLst>
          </p:cNvPr>
          <p:cNvSpPr>
            <a:spLocks noGrp="1"/>
          </p:cNvSpPr>
          <p:nvPr>
            <p:ph idx="1"/>
          </p:nvPr>
        </p:nvSpPr>
        <p:spPr/>
        <p:txBody>
          <a:bodyPr>
            <a:normAutofit/>
          </a:bodyPr>
          <a:lstStyle/>
          <a:p>
            <a:r>
              <a:rPr lang="en-US" altLang="zh-CN" dirty="0"/>
              <a:t>Chinese family name replacement</a:t>
            </a:r>
          </a:p>
          <a:p>
            <a:pPr lvl="1"/>
            <a:r>
              <a:rPr lang="zh-CN" altLang="en-US" dirty="0"/>
              <a:t>网球运动员</a:t>
            </a:r>
            <a:r>
              <a:rPr lang="zh-CN" altLang="en-US" b="1" u="sng" dirty="0">
                <a:solidFill>
                  <a:srgbClr val="FF0000"/>
                </a:solidFill>
              </a:rPr>
              <a:t>李</a:t>
            </a:r>
            <a:r>
              <a:rPr lang="zh-CN" altLang="en-US" u="sng" dirty="0"/>
              <a:t>娜</a:t>
            </a:r>
            <a:r>
              <a:rPr lang="zh-CN" altLang="en-US" dirty="0"/>
              <a:t> → 网球运动员</a:t>
            </a:r>
            <a:r>
              <a:rPr lang="zh-CN" altLang="en-US" b="1" u="sng" dirty="0">
                <a:solidFill>
                  <a:srgbClr val="FF0000"/>
                </a:solidFill>
              </a:rPr>
              <a:t>谢</a:t>
            </a:r>
            <a:r>
              <a:rPr lang="zh-CN" altLang="en-US" u="sng" dirty="0"/>
              <a:t>娜</a:t>
            </a:r>
            <a:r>
              <a:rPr lang="zh-CN" altLang="en-US" dirty="0"/>
              <a:t> </a:t>
            </a:r>
            <a:endParaRPr lang="en-US" altLang="zh-CN" dirty="0"/>
          </a:p>
          <a:p>
            <a:r>
              <a:rPr lang="en-US" altLang="zh-CN" dirty="0"/>
              <a:t>Title replacement</a:t>
            </a:r>
          </a:p>
          <a:p>
            <a:pPr lvl="1"/>
            <a:r>
              <a:rPr lang="zh-CN" altLang="en-US" u="sng" dirty="0"/>
              <a:t>江</a:t>
            </a:r>
            <a:r>
              <a:rPr lang="zh-CN" altLang="en-US" b="1" u="sng" dirty="0">
                <a:solidFill>
                  <a:srgbClr val="FF0000"/>
                </a:solidFill>
              </a:rPr>
              <a:t>主席</a:t>
            </a:r>
            <a:r>
              <a:rPr lang="zh-CN" altLang="en-US" dirty="0"/>
              <a:t>致辞 → </a:t>
            </a:r>
            <a:r>
              <a:rPr lang="zh-CN" altLang="en-US" u="sng" dirty="0"/>
              <a:t>江</a:t>
            </a:r>
            <a:r>
              <a:rPr lang="zh-CN" altLang="en-US" b="1" u="sng" dirty="0">
                <a:solidFill>
                  <a:srgbClr val="FF0000"/>
                </a:solidFill>
              </a:rPr>
              <a:t>学长</a:t>
            </a:r>
            <a:r>
              <a:rPr lang="zh-CN" altLang="en-US" dirty="0"/>
              <a:t>致辞</a:t>
            </a:r>
            <a:endParaRPr lang="en-US" altLang="zh-CN" dirty="0"/>
          </a:p>
          <a:p>
            <a:r>
              <a:rPr lang="en-US" altLang="zh-CN" dirty="0"/>
              <a:t>Whole name replacement</a:t>
            </a:r>
          </a:p>
          <a:p>
            <a:pPr lvl="1"/>
            <a:r>
              <a:rPr lang="zh-CN" altLang="en-US" dirty="0"/>
              <a:t>我老公是</a:t>
            </a:r>
            <a:r>
              <a:rPr lang="zh-CN" altLang="en-US" b="1" u="sng" dirty="0">
                <a:solidFill>
                  <a:srgbClr val="FF0000"/>
                </a:solidFill>
              </a:rPr>
              <a:t>王一博</a:t>
            </a:r>
            <a:r>
              <a:rPr lang="zh-CN" altLang="en-US" dirty="0"/>
              <a:t> → 我老公是</a:t>
            </a:r>
            <a:r>
              <a:rPr lang="zh-CN" altLang="en-US" b="1" u="sng" dirty="0">
                <a:solidFill>
                  <a:srgbClr val="FF0000"/>
                </a:solidFill>
              </a:rPr>
              <a:t>郭德纲</a:t>
            </a:r>
            <a:endParaRPr lang="en-US" altLang="zh-CN" b="1" u="sng" dirty="0">
              <a:solidFill>
                <a:srgbClr val="FF0000"/>
              </a:solidFill>
            </a:endParaRPr>
          </a:p>
          <a:p>
            <a:r>
              <a:rPr lang="en-US" altLang="zh-CN" dirty="0"/>
              <a:t>Conventional augmentation for other parts</a:t>
            </a:r>
          </a:p>
          <a:p>
            <a:pPr lvl="1"/>
            <a:r>
              <a:rPr lang="zh-CN" altLang="en-US" dirty="0"/>
              <a:t>当</a:t>
            </a:r>
            <a:r>
              <a:rPr lang="zh-CN" altLang="en-US" u="sng" dirty="0"/>
              <a:t>你</a:t>
            </a:r>
            <a:r>
              <a:rPr lang="zh-CN" altLang="en-US" dirty="0"/>
              <a:t>说今天的</a:t>
            </a:r>
            <a:r>
              <a:rPr lang="zh-CN" altLang="en-US" b="1" dirty="0">
                <a:solidFill>
                  <a:srgbClr val="FF0000"/>
                </a:solidFill>
              </a:rPr>
              <a:t>烦恼</a:t>
            </a:r>
            <a:r>
              <a:rPr lang="zh-CN" altLang="en-US" dirty="0"/>
              <a:t> → 当</a:t>
            </a:r>
            <a:r>
              <a:rPr lang="zh-CN" altLang="en-US" u="sng" dirty="0"/>
              <a:t>你</a:t>
            </a:r>
            <a:r>
              <a:rPr lang="zh-CN" altLang="en-US" dirty="0"/>
              <a:t>说今天的</a:t>
            </a:r>
            <a:r>
              <a:rPr lang="zh-CN" altLang="en-US" b="1" dirty="0">
                <a:solidFill>
                  <a:srgbClr val="FF0000"/>
                </a:solidFill>
              </a:rPr>
              <a:t>忧愁</a:t>
            </a:r>
            <a:endParaRPr lang="en-US" altLang="zh-CN" b="1" dirty="0">
              <a:solidFill>
                <a:srgbClr val="FF0000"/>
              </a:solidFill>
            </a:endParaRPr>
          </a:p>
          <a:p>
            <a:pPr lvl="1"/>
            <a:endParaRPr lang="en-US" altLang="zh-CN" dirty="0"/>
          </a:p>
          <a:p>
            <a:pPr lvl="1"/>
            <a:endParaRPr lang="en-US" altLang="zh-CN" dirty="0"/>
          </a:p>
          <a:p>
            <a:pPr lvl="1"/>
            <a:endParaRPr lang="en-US" altLang="zh-CN" dirty="0"/>
          </a:p>
          <a:p>
            <a:pPr lvl="1"/>
            <a:endParaRPr lang="en-US" altLang="zh-CN" dirty="0"/>
          </a:p>
        </p:txBody>
      </p:sp>
      <p:sp>
        <p:nvSpPr>
          <p:cNvPr id="5" name="右大括号 4">
            <a:extLst>
              <a:ext uri="{FF2B5EF4-FFF2-40B4-BE49-F238E27FC236}">
                <a16:creationId xmlns:a16="http://schemas.microsoft.com/office/drawing/2014/main" id="{4E14DA27-EA24-4711-843C-7F4C1562EAC9}"/>
              </a:ext>
            </a:extLst>
          </p:cNvPr>
          <p:cNvSpPr/>
          <p:nvPr/>
        </p:nvSpPr>
        <p:spPr>
          <a:xfrm>
            <a:off x="6600825" y="2009775"/>
            <a:ext cx="933450" cy="2324100"/>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3B6A65-3BE1-42B0-B405-3B934BB905C3}"/>
              </a:ext>
            </a:extLst>
          </p:cNvPr>
          <p:cNvSpPr txBox="1"/>
          <p:nvPr/>
        </p:nvSpPr>
        <p:spPr>
          <a:xfrm>
            <a:off x="7431985" y="2782669"/>
            <a:ext cx="1056033" cy="646331"/>
          </a:xfrm>
          <a:prstGeom prst="rect">
            <a:avLst/>
          </a:prstGeom>
          <a:noFill/>
        </p:spPr>
        <p:txBody>
          <a:bodyPr wrap="square">
            <a:spAutoFit/>
          </a:bodyPr>
          <a:lstStyle/>
          <a:p>
            <a:pPr algn="ctr"/>
            <a:r>
              <a:rPr lang="en-US" altLang="zh-CN" dirty="0" err="1"/>
              <a:t>PerNER</a:t>
            </a:r>
            <a:endParaRPr lang="en-US" altLang="zh-CN" dirty="0"/>
          </a:p>
          <a:p>
            <a:pPr algn="ctr"/>
            <a:r>
              <a:rPr lang="en-US" altLang="zh-CN" dirty="0"/>
              <a:t>Specific</a:t>
            </a:r>
          </a:p>
        </p:txBody>
      </p:sp>
      <p:sp>
        <p:nvSpPr>
          <p:cNvPr id="11" name="右大括号 10">
            <a:extLst>
              <a:ext uri="{FF2B5EF4-FFF2-40B4-BE49-F238E27FC236}">
                <a16:creationId xmlns:a16="http://schemas.microsoft.com/office/drawing/2014/main" id="{ED978944-6907-4157-B6F3-06ED7C188FA5}"/>
              </a:ext>
            </a:extLst>
          </p:cNvPr>
          <p:cNvSpPr/>
          <p:nvPr/>
        </p:nvSpPr>
        <p:spPr>
          <a:xfrm>
            <a:off x="8494645" y="1898374"/>
            <a:ext cx="933450" cy="331966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8C3CBB3-567A-469A-A716-2A39C5B36A9B}"/>
              </a:ext>
            </a:extLst>
          </p:cNvPr>
          <p:cNvSpPr txBox="1"/>
          <p:nvPr/>
        </p:nvSpPr>
        <p:spPr>
          <a:xfrm>
            <a:off x="9434722" y="3211581"/>
            <a:ext cx="2001490" cy="646331"/>
          </a:xfrm>
          <a:prstGeom prst="rect">
            <a:avLst/>
          </a:prstGeom>
          <a:noFill/>
        </p:spPr>
        <p:txBody>
          <a:bodyPr wrap="square">
            <a:spAutoFit/>
          </a:bodyPr>
          <a:lstStyle/>
          <a:p>
            <a:pPr algn="ctr"/>
            <a:r>
              <a:rPr lang="en-US" altLang="zh-CN" dirty="0"/>
              <a:t>Dictionary-based</a:t>
            </a:r>
          </a:p>
          <a:p>
            <a:pPr algn="ctr"/>
            <a:r>
              <a:rPr lang="en-US" altLang="zh-CN" dirty="0"/>
              <a:t>Easy to implement</a:t>
            </a:r>
          </a:p>
        </p:txBody>
      </p:sp>
      <p:sp>
        <p:nvSpPr>
          <p:cNvPr id="13" name="文本框 12">
            <a:extLst>
              <a:ext uri="{FF2B5EF4-FFF2-40B4-BE49-F238E27FC236}">
                <a16:creationId xmlns:a16="http://schemas.microsoft.com/office/drawing/2014/main" id="{916B0117-CE2F-4783-B75D-C63A295FAF0B}"/>
              </a:ext>
            </a:extLst>
          </p:cNvPr>
          <p:cNvSpPr txBox="1"/>
          <p:nvPr/>
        </p:nvSpPr>
        <p:spPr>
          <a:xfrm>
            <a:off x="3352180" y="5759588"/>
            <a:ext cx="6497289" cy="830997"/>
          </a:xfrm>
          <a:prstGeom prst="rect">
            <a:avLst/>
          </a:prstGeom>
          <a:noFill/>
        </p:spPr>
        <p:txBody>
          <a:bodyPr wrap="square">
            <a:spAutoFit/>
          </a:bodyPr>
          <a:lstStyle/>
          <a:p>
            <a:pPr algn="ctr"/>
            <a:r>
              <a:rPr lang="en-US" altLang="zh-CN" sz="2400" dirty="0"/>
              <a:t>Simple and Effective</a:t>
            </a:r>
          </a:p>
          <a:p>
            <a:pPr algn="ctr"/>
            <a:r>
              <a:rPr lang="en-US" altLang="zh-CN" sz="2400" dirty="0"/>
              <a:t>“Lack of Novelty” from research’s perspective</a:t>
            </a:r>
          </a:p>
        </p:txBody>
      </p:sp>
      <p:sp>
        <p:nvSpPr>
          <p:cNvPr id="4" name="灯片编号占位符 3">
            <a:extLst>
              <a:ext uri="{FF2B5EF4-FFF2-40B4-BE49-F238E27FC236}">
                <a16:creationId xmlns:a16="http://schemas.microsoft.com/office/drawing/2014/main" id="{6CE5B92B-E064-4742-B245-AA7E4853E87C}"/>
              </a:ext>
            </a:extLst>
          </p:cNvPr>
          <p:cNvSpPr>
            <a:spLocks noGrp="1"/>
          </p:cNvSpPr>
          <p:nvPr>
            <p:ph type="sldNum" sz="quarter" idx="12"/>
          </p:nvPr>
        </p:nvSpPr>
        <p:spPr/>
        <p:txBody>
          <a:bodyPr/>
          <a:lstStyle/>
          <a:p>
            <a:fld id="{085C3BF6-B217-42EC-92C4-F43C2BC4E445}" type="slidenum">
              <a:rPr lang="zh-CN" altLang="en-US" smtClean="0"/>
              <a:pPr/>
              <a:t>13</a:t>
            </a:fld>
            <a:r>
              <a:rPr lang="en-US" altLang="zh-CN"/>
              <a:t>/41</a:t>
            </a:r>
            <a:endParaRPr lang="zh-CN" altLang="en-US" dirty="0"/>
          </a:p>
        </p:txBody>
      </p:sp>
    </p:spTree>
    <p:extLst>
      <p:ext uri="{BB962C8B-B14F-4D97-AF65-F5344CB8AC3E}">
        <p14:creationId xmlns:p14="http://schemas.microsoft.com/office/powerpoint/2010/main" val="320066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3C923-877C-4518-8B0D-30DDA219154E}"/>
              </a:ext>
            </a:extLst>
          </p:cNvPr>
          <p:cNvSpPr>
            <a:spLocks noGrp="1"/>
          </p:cNvSpPr>
          <p:nvPr>
            <p:ph type="title"/>
          </p:nvPr>
        </p:nvSpPr>
        <p:spPr/>
        <p:txBody>
          <a:bodyPr/>
          <a:lstStyle/>
          <a:p>
            <a:r>
              <a:rPr lang="en-US" altLang="zh-CN" dirty="0" err="1"/>
              <a:t>PerNER</a:t>
            </a:r>
            <a:r>
              <a:rPr lang="en-US" altLang="zh-CN" dirty="0"/>
              <a:t> Experiments</a:t>
            </a:r>
            <a:endParaRPr lang="zh-CN" altLang="en-US" dirty="0"/>
          </a:p>
        </p:txBody>
      </p:sp>
      <p:sp>
        <p:nvSpPr>
          <p:cNvPr id="3" name="内容占位符 2">
            <a:extLst>
              <a:ext uri="{FF2B5EF4-FFF2-40B4-BE49-F238E27FC236}">
                <a16:creationId xmlns:a16="http://schemas.microsoft.com/office/drawing/2014/main" id="{83877DE2-E8D8-45F3-AC84-71A081FF6E22}"/>
              </a:ext>
            </a:extLst>
          </p:cNvPr>
          <p:cNvSpPr>
            <a:spLocks noGrp="1"/>
          </p:cNvSpPr>
          <p:nvPr>
            <p:ph idx="1"/>
          </p:nvPr>
        </p:nvSpPr>
        <p:spPr/>
        <p:txBody>
          <a:bodyPr/>
          <a:lstStyle/>
          <a:p>
            <a:r>
              <a:rPr lang="en-US" altLang="zh-CN" dirty="0"/>
              <a:t>Classical NER pretrained-model</a:t>
            </a:r>
          </a:p>
          <a:p>
            <a:pPr lvl="1"/>
            <a:r>
              <a:rPr lang="en-US" altLang="zh-CN" dirty="0" err="1"/>
              <a:t>HanLP</a:t>
            </a:r>
            <a:r>
              <a:rPr lang="en-US" altLang="zh-CN" dirty="0"/>
              <a:t>: one of the most popular Chinese NLP toolkit</a:t>
            </a:r>
          </a:p>
          <a:p>
            <a:pPr lvl="1"/>
            <a:r>
              <a:rPr lang="en-US" altLang="zh-CN" dirty="0"/>
              <a:t>Stanza: Stanford NLP</a:t>
            </a:r>
          </a:p>
          <a:p>
            <a:r>
              <a:rPr lang="en-US" altLang="zh-CN" dirty="0" err="1"/>
              <a:t>PerNER</a:t>
            </a:r>
            <a:r>
              <a:rPr lang="en-US" altLang="zh-CN" dirty="0"/>
              <a:t> model: BLSTM/Transformer + CRF</a:t>
            </a:r>
            <a:endParaRPr lang="zh-CN" altLang="en-US" dirty="0"/>
          </a:p>
        </p:txBody>
      </p:sp>
      <p:pic>
        <p:nvPicPr>
          <p:cNvPr id="5" name="图片 4">
            <a:extLst>
              <a:ext uri="{FF2B5EF4-FFF2-40B4-BE49-F238E27FC236}">
                <a16:creationId xmlns:a16="http://schemas.microsoft.com/office/drawing/2014/main" id="{AD0A1EEA-9DE8-4903-9F95-F98F88406752}"/>
              </a:ext>
            </a:extLst>
          </p:cNvPr>
          <p:cNvPicPr>
            <a:picLocks noChangeAspect="1"/>
          </p:cNvPicPr>
          <p:nvPr/>
        </p:nvPicPr>
        <p:blipFill>
          <a:blip r:embed="rId3"/>
          <a:stretch>
            <a:fillRect/>
          </a:stretch>
        </p:blipFill>
        <p:spPr>
          <a:xfrm>
            <a:off x="1637678" y="3795381"/>
            <a:ext cx="8916644" cy="2381582"/>
          </a:xfrm>
          <a:prstGeom prst="rect">
            <a:avLst/>
          </a:prstGeom>
        </p:spPr>
      </p:pic>
      <p:sp>
        <p:nvSpPr>
          <p:cNvPr id="6" name="矩形 5">
            <a:extLst>
              <a:ext uri="{FF2B5EF4-FFF2-40B4-BE49-F238E27FC236}">
                <a16:creationId xmlns:a16="http://schemas.microsoft.com/office/drawing/2014/main" id="{176A4E63-4A6B-42DC-9932-1250FC84CD07}"/>
              </a:ext>
            </a:extLst>
          </p:cNvPr>
          <p:cNvSpPr/>
          <p:nvPr/>
        </p:nvSpPr>
        <p:spPr>
          <a:xfrm>
            <a:off x="6457950" y="3905250"/>
            <a:ext cx="933450" cy="1095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26AAC46-EECA-4432-8D85-9164B155B49D}"/>
              </a:ext>
            </a:extLst>
          </p:cNvPr>
          <p:cNvSpPr/>
          <p:nvPr/>
        </p:nvSpPr>
        <p:spPr>
          <a:xfrm>
            <a:off x="9344025" y="5448300"/>
            <a:ext cx="800100" cy="495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FAD849C-CC8B-4437-9B6B-E7233EF5D7C7}"/>
              </a:ext>
            </a:extLst>
          </p:cNvPr>
          <p:cNvSpPr txBox="1"/>
          <p:nvPr/>
        </p:nvSpPr>
        <p:spPr>
          <a:xfrm>
            <a:off x="8917292" y="3495473"/>
            <a:ext cx="1633246" cy="400110"/>
          </a:xfrm>
          <a:prstGeom prst="rect">
            <a:avLst/>
          </a:prstGeom>
          <a:noFill/>
        </p:spPr>
        <p:txBody>
          <a:bodyPr wrap="square">
            <a:spAutoFit/>
          </a:bodyPr>
          <a:lstStyle/>
          <a:p>
            <a:pPr algn="ctr"/>
            <a:r>
              <a:rPr lang="en-US" altLang="zh-CN" sz="2000" dirty="0"/>
              <a:t>Inference</a:t>
            </a:r>
            <a:endParaRPr lang="zh-CN" altLang="en-US" sz="2000" dirty="0"/>
          </a:p>
        </p:txBody>
      </p:sp>
      <p:sp>
        <p:nvSpPr>
          <p:cNvPr id="10" name="灯片编号占位符 9">
            <a:extLst>
              <a:ext uri="{FF2B5EF4-FFF2-40B4-BE49-F238E27FC236}">
                <a16:creationId xmlns:a16="http://schemas.microsoft.com/office/drawing/2014/main" id="{7A264D25-B106-4D27-860E-C976248E6EDA}"/>
              </a:ext>
            </a:extLst>
          </p:cNvPr>
          <p:cNvSpPr>
            <a:spLocks noGrp="1"/>
          </p:cNvSpPr>
          <p:nvPr>
            <p:ph type="sldNum" sz="quarter" idx="12"/>
          </p:nvPr>
        </p:nvSpPr>
        <p:spPr/>
        <p:txBody>
          <a:bodyPr/>
          <a:lstStyle/>
          <a:p>
            <a:fld id="{085C3BF6-B217-42EC-92C4-F43C2BC4E445}" type="slidenum">
              <a:rPr lang="zh-CN" altLang="en-US" smtClean="0"/>
              <a:pPr/>
              <a:t>14</a:t>
            </a:fld>
            <a:r>
              <a:rPr lang="en-US" altLang="zh-CN"/>
              <a:t>/41</a:t>
            </a:r>
            <a:endParaRPr lang="zh-CN" altLang="en-US" dirty="0"/>
          </a:p>
        </p:txBody>
      </p:sp>
    </p:spTree>
    <p:extLst>
      <p:ext uri="{BB962C8B-B14F-4D97-AF65-F5344CB8AC3E}">
        <p14:creationId xmlns:p14="http://schemas.microsoft.com/office/powerpoint/2010/main" val="133844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3B60B-7D2D-4DB5-B239-CA9936D84AA7}"/>
              </a:ext>
            </a:extLst>
          </p:cNvPr>
          <p:cNvSpPr>
            <a:spLocks noGrp="1"/>
          </p:cNvSpPr>
          <p:nvPr>
            <p:ph type="title"/>
          </p:nvPr>
        </p:nvSpPr>
        <p:spPr/>
        <p:txBody>
          <a:bodyPr/>
          <a:lstStyle/>
          <a:p>
            <a:r>
              <a:rPr lang="en-US" altLang="zh-CN" dirty="0"/>
              <a:t>Speaker Identification (SID)</a:t>
            </a:r>
            <a:endParaRPr lang="zh-CN" altLang="en-US" dirty="0"/>
          </a:p>
        </p:txBody>
      </p:sp>
      <p:sp>
        <p:nvSpPr>
          <p:cNvPr id="3" name="内容占位符 2">
            <a:extLst>
              <a:ext uri="{FF2B5EF4-FFF2-40B4-BE49-F238E27FC236}">
                <a16:creationId xmlns:a16="http://schemas.microsoft.com/office/drawing/2014/main" id="{33C25D14-6C39-4398-8D9C-4EB310F79FEB}"/>
              </a:ext>
            </a:extLst>
          </p:cNvPr>
          <p:cNvSpPr>
            <a:spLocks noGrp="1"/>
          </p:cNvSpPr>
          <p:nvPr>
            <p:ph idx="1"/>
          </p:nvPr>
        </p:nvSpPr>
        <p:spPr/>
        <p:txBody>
          <a:bodyPr/>
          <a:lstStyle/>
          <a:p>
            <a:r>
              <a:rPr lang="en-US" altLang="zh-CN" dirty="0"/>
              <a:t>Identify the speaker of a quote from texts</a:t>
            </a:r>
          </a:p>
          <a:p>
            <a:pPr lvl="1"/>
            <a:r>
              <a:rPr lang="en-US" altLang="zh-CN" dirty="0"/>
              <a:t>Match quote with a person mention (</a:t>
            </a:r>
            <a:r>
              <a:rPr lang="en-US" altLang="zh-CN" dirty="0" err="1"/>
              <a:t>PerNER</a:t>
            </a:r>
            <a:r>
              <a:rPr lang="en-US" altLang="zh-CN" dirty="0"/>
              <a:t>) who speaks it</a:t>
            </a:r>
            <a:endParaRPr lang="zh-CN" altLang="en-US" dirty="0"/>
          </a:p>
        </p:txBody>
      </p:sp>
      <p:pic>
        <p:nvPicPr>
          <p:cNvPr id="4" name="图片 3">
            <a:extLst>
              <a:ext uri="{FF2B5EF4-FFF2-40B4-BE49-F238E27FC236}">
                <a16:creationId xmlns:a16="http://schemas.microsoft.com/office/drawing/2014/main" id="{2200C5F3-9EE3-4E5D-AA74-CEEDCC8D335B}"/>
              </a:ext>
            </a:extLst>
          </p:cNvPr>
          <p:cNvPicPr>
            <a:picLocks noChangeAspect="1"/>
          </p:cNvPicPr>
          <p:nvPr/>
        </p:nvPicPr>
        <p:blipFill rotWithShape="1">
          <a:blip r:embed="rId3"/>
          <a:srcRect b="28297"/>
          <a:stretch/>
        </p:blipFill>
        <p:spPr>
          <a:xfrm>
            <a:off x="1807803" y="3124201"/>
            <a:ext cx="8576393" cy="2811780"/>
          </a:xfrm>
          <a:prstGeom prst="rect">
            <a:avLst/>
          </a:prstGeom>
        </p:spPr>
      </p:pic>
      <p:sp>
        <p:nvSpPr>
          <p:cNvPr id="5" name="矩形 4">
            <a:extLst>
              <a:ext uri="{FF2B5EF4-FFF2-40B4-BE49-F238E27FC236}">
                <a16:creationId xmlns:a16="http://schemas.microsoft.com/office/drawing/2014/main" id="{6EF4B377-8AB5-4F64-A976-4B001C5856C9}"/>
              </a:ext>
            </a:extLst>
          </p:cNvPr>
          <p:cNvSpPr/>
          <p:nvPr/>
        </p:nvSpPr>
        <p:spPr>
          <a:xfrm>
            <a:off x="1807803" y="3106737"/>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a:extLst>
              <a:ext uri="{FF2B5EF4-FFF2-40B4-BE49-F238E27FC236}">
                <a16:creationId xmlns:a16="http://schemas.microsoft.com/office/drawing/2014/main" id="{4FA773C9-63F2-4D59-AF91-B4CE23BBCAC0}"/>
              </a:ext>
            </a:extLst>
          </p:cNvPr>
          <p:cNvSpPr/>
          <p:nvPr/>
        </p:nvSpPr>
        <p:spPr>
          <a:xfrm>
            <a:off x="3743324" y="3124200"/>
            <a:ext cx="3476626"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0F1E4F5-3304-4B83-95FE-20F928D6362E}"/>
              </a:ext>
            </a:extLst>
          </p:cNvPr>
          <p:cNvSpPr/>
          <p:nvPr/>
        </p:nvSpPr>
        <p:spPr>
          <a:xfrm>
            <a:off x="1980225" y="4294189"/>
            <a:ext cx="3048975"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9029603-FB2B-43DC-85B4-D023DEEBD604}"/>
              </a:ext>
            </a:extLst>
          </p:cNvPr>
          <p:cNvSpPr/>
          <p:nvPr/>
        </p:nvSpPr>
        <p:spPr>
          <a:xfrm>
            <a:off x="5481637" y="4895993"/>
            <a:ext cx="3662363"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D0192A0-5875-45B5-B908-0EE5DAD1FC79}"/>
              </a:ext>
            </a:extLst>
          </p:cNvPr>
          <p:cNvSpPr/>
          <p:nvPr/>
        </p:nvSpPr>
        <p:spPr>
          <a:xfrm>
            <a:off x="6262687" y="5490440"/>
            <a:ext cx="3900488"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804FF6E-4087-4871-B935-D3093F9A3240}"/>
              </a:ext>
            </a:extLst>
          </p:cNvPr>
          <p:cNvSpPr/>
          <p:nvPr/>
        </p:nvSpPr>
        <p:spPr>
          <a:xfrm>
            <a:off x="3896696" y="3140076"/>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a:extLst>
              <a:ext uri="{FF2B5EF4-FFF2-40B4-BE49-F238E27FC236}">
                <a16:creationId xmlns:a16="http://schemas.microsoft.com/office/drawing/2014/main" id="{8EA936FE-8918-40E6-9C8B-E13EB6FA1C37}"/>
              </a:ext>
            </a:extLst>
          </p:cNvPr>
          <p:cNvSpPr/>
          <p:nvPr/>
        </p:nvSpPr>
        <p:spPr>
          <a:xfrm>
            <a:off x="5180665" y="3121977"/>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a:extLst>
              <a:ext uri="{FF2B5EF4-FFF2-40B4-BE49-F238E27FC236}">
                <a16:creationId xmlns:a16="http://schemas.microsoft.com/office/drawing/2014/main" id="{3DE01D49-692C-414D-B188-E0C74A027EAA}"/>
              </a:ext>
            </a:extLst>
          </p:cNvPr>
          <p:cNvSpPr/>
          <p:nvPr/>
        </p:nvSpPr>
        <p:spPr>
          <a:xfrm>
            <a:off x="1826852" y="369281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a:extLst>
              <a:ext uri="{FF2B5EF4-FFF2-40B4-BE49-F238E27FC236}">
                <a16:creationId xmlns:a16="http://schemas.microsoft.com/office/drawing/2014/main" id="{D31FD1A2-F730-4006-ACD8-2DA1D26B6B14}"/>
              </a:ext>
            </a:extLst>
          </p:cNvPr>
          <p:cNvSpPr/>
          <p:nvPr/>
        </p:nvSpPr>
        <p:spPr>
          <a:xfrm>
            <a:off x="4611963" y="369281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a:extLst>
              <a:ext uri="{FF2B5EF4-FFF2-40B4-BE49-F238E27FC236}">
                <a16:creationId xmlns:a16="http://schemas.microsoft.com/office/drawing/2014/main" id="{4DE0E1E0-066C-459A-9802-BABB88BC7B62}"/>
              </a:ext>
            </a:extLst>
          </p:cNvPr>
          <p:cNvSpPr/>
          <p:nvPr/>
        </p:nvSpPr>
        <p:spPr>
          <a:xfrm>
            <a:off x="3507569" y="4294189"/>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a:extLst>
              <a:ext uri="{FF2B5EF4-FFF2-40B4-BE49-F238E27FC236}">
                <a16:creationId xmlns:a16="http://schemas.microsoft.com/office/drawing/2014/main" id="{C0C9DCC4-6B3C-46F7-A75D-328C3187480C}"/>
              </a:ext>
            </a:extLst>
          </p:cNvPr>
          <p:cNvSpPr/>
          <p:nvPr/>
        </p:nvSpPr>
        <p:spPr>
          <a:xfrm>
            <a:off x="1826852" y="4895993"/>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a:extLst>
              <a:ext uri="{FF2B5EF4-FFF2-40B4-BE49-F238E27FC236}">
                <a16:creationId xmlns:a16="http://schemas.microsoft.com/office/drawing/2014/main" id="{E5E56E88-FA94-41E8-93F6-06123C4CACC2}"/>
              </a:ext>
            </a:extLst>
          </p:cNvPr>
          <p:cNvSpPr/>
          <p:nvPr/>
        </p:nvSpPr>
        <p:spPr>
          <a:xfrm>
            <a:off x="2851743" y="4895566"/>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矩形 16">
            <a:extLst>
              <a:ext uri="{FF2B5EF4-FFF2-40B4-BE49-F238E27FC236}">
                <a16:creationId xmlns:a16="http://schemas.microsoft.com/office/drawing/2014/main" id="{1B768511-7E30-49FC-A01A-E75DB4FA25DA}"/>
              </a:ext>
            </a:extLst>
          </p:cNvPr>
          <p:cNvSpPr/>
          <p:nvPr/>
        </p:nvSpPr>
        <p:spPr>
          <a:xfrm>
            <a:off x="6446520" y="4895535"/>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a:extLst>
              <a:ext uri="{FF2B5EF4-FFF2-40B4-BE49-F238E27FC236}">
                <a16:creationId xmlns:a16="http://schemas.microsoft.com/office/drawing/2014/main" id="{A12D570B-7135-4345-B9B3-8C4A3084C3C4}"/>
              </a:ext>
            </a:extLst>
          </p:cNvPr>
          <p:cNvSpPr/>
          <p:nvPr/>
        </p:nvSpPr>
        <p:spPr>
          <a:xfrm>
            <a:off x="7219950" y="4895535"/>
            <a:ext cx="46863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a:extLst>
              <a:ext uri="{FF2B5EF4-FFF2-40B4-BE49-F238E27FC236}">
                <a16:creationId xmlns:a16="http://schemas.microsoft.com/office/drawing/2014/main" id="{F3146E4E-7CAB-423C-82F7-381CC2A2B11C}"/>
              </a:ext>
            </a:extLst>
          </p:cNvPr>
          <p:cNvSpPr/>
          <p:nvPr/>
        </p:nvSpPr>
        <p:spPr>
          <a:xfrm>
            <a:off x="2133596" y="5481018"/>
            <a:ext cx="2514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a:extLst>
              <a:ext uri="{FF2B5EF4-FFF2-40B4-BE49-F238E27FC236}">
                <a16:creationId xmlns:a16="http://schemas.microsoft.com/office/drawing/2014/main" id="{76E1DA6B-EDA3-408F-9C4F-FF3ACAD1CDB6}"/>
              </a:ext>
            </a:extLst>
          </p:cNvPr>
          <p:cNvSpPr/>
          <p:nvPr/>
        </p:nvSpPr>
        <p:spPr>
          <a:xfrm>
            <a:off x="4398602" y="5490440"/>
            <a:ext cx="52010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a:extLst>
              <a:ext uri="{FF2B5EF4-FFF2-40B4-BE49-F238E27FC236}">
                <a16:creationId xmlns:a16="http://schemas.microsoft.com/office/drawing/2014/main" id="{B2A5AA52-764C-4632-9E3B-9879BA2C7456}"/>
              </a:ext>
            </a:extLst>
          </p:cNvPr>
          <p:cNvSpPr/>
          <p:nvPr/>
        </p:nvSpPr>
        <p:spPr>
          <a:xfrm>
            <a:off x="6718890" y="5490439"/>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矩形 21">
            <a:extLst>
              <a:ext uri="{FF2B5EF4-FFF2-40B4-BE49-F238E27FC236}">
                <a16:creationId xmlns:a16="http://schemas.microsoft.com/office/drawing/2014/main" id="{FC0FCFC7-A452-4CA0-8766-AF5E5511EBAC}"/>
              </a:ext>
            </a:extLst>
          </p:cNvPr>
          <p:cNvSpPr/>
          <p:nvPr/>
        </p:nvSpPr>
        <p:spPr>
          <a:xfrm>
            <a:off x="8226221" y="5496258"/>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a:extLst>
              <a:ext uri="{FF2B5EF4-FFF2-40B4-BE49-F238E27FC236}">
                <a16:creationId xmlns:a16="http://schemas.microsoft.com/office/drawing/2014/main" id="{0CC33D63-ED79-48A0-A2FE-2F82AC9CD172}"/>
              </a:ext>
            </a:extLst>
          </p:cNvPr>
          <p:cNvSpPr/>
          <p:nvPr/>
        </p:nvSpPr>
        <p:spPr>
          <a:xfrm>
            <a:off x="8981338" y="549796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矩形 23">
            <a:extLst>
              <a:ext uri="{FF2B5EF4-FFF2-40B4-BE49-F238E27FC236}">
                <a16:creationId xmlns:a16="http://schemas.microsoft.com/office/drawing/2014/main" id="{1A8CD5F4-CE1E-4C4A-B6F6-7F8389AA377B}"/>
              </a:ext>
            </a:extLst>
          </p:cNvPr>
          <p:cNvSpPr/>
          <p:nvPr/>
        </p:nvSpPr>
        <p:spPr>
          <a:xfrm>
            <a:off x="9520192" y="549796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7" name="连接符: 肘形 26">
            <a:extLst>
              <a:ext uri="{FF2B5EF4-FFF2-40B4-BE49-F238E27FC236}">
                <a16:creationId xmlns:a16="http://schemas.microsoft.com/office/drawing/2014/main" id="{234CBB56-93AA-44AB-A523-925B39853C99}"/>
              </a:ext>
            </a:extLst>
          </p:cNvPr>
          <p:cNvCxnSpPr>
            <a:stCxn id="5" idx="0"/>
            <a:endCxn id="6" idx="0"/>
          </p:cNvCxnSpPr>
          <p:nvPr/>
        </p:nvCxnSpPr>
        <p:spPr>
          <a:xfrm rot="16200000" flipH="1">
            <a:off x="3712674" y="1355238"/>
            <a:ext cx="17463" cy="3520461"/>
          </a:xfrm>
          <a:prstGeom prst="bentConnector3">
            <a:avLst>
              <a:gd name="adj1" fmla="val -1309053"/>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FF6051B6-524C-484E-86A6-C5D450602CC2}"/>
              </a:ext>
            </a:extLst>
          </p:cNvPr>
          <p:cNvCxnSpPr>
            <a:cxnSpLocks/>
            <a:endCxn id="13" idx="2"/>
          </p:cNvCxnSpPr>
          <p:nvPr/>
        </p:nvCxnSpPr>
        <p:spPr>
          <a:xfrm flipV="1">
            <a:off x="3032760" y="4070638"/>
            <a:ext cx="1732576" cy="239427"/>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A8A4A5A6-B9A3-4DE2-8E1D-BD6644B1F790}"/>
              </a:ext>
            </a:extLst>
          </p:cNvPr>
          <p:cNvCxnSpPr>
            <a:cxnSpLocks/>
            <a:stCxn id="16" idx="0"/>
            <a:endCxn id="8" idx="0"/>
          </p:cNvCxnSpPr>
          <p:nvPr/>
        </p:nvCxnSpPr>
        <p:spPr>
          <a:xfrm rot="16200000" flipH="1">
            <a:off x="5158753" y="2741928"/>
            <a:ext cx="427" cy="4307703"/>
          </a:xfrm>
          <a:prstGeom prst="bentConnector3">
            <a:avLst>
              <a:gd name="adj1" fmla="val -33906323"/>
            </a:avLst>
          </a:prstGeom>
          <a:ln w="19050"/>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F052F424-425F-429B-966E-BF8DB908FEE5}"/>
              </a:ext>
            </a:extLst>
          </p:cNvPr>
          <p:cNvCxnSpPr>
            <a:cxnSpLocks/>
            <a:stCxn id="20" idx="0"/>
            <a:endCxn id="9" idx="0"/>
          </p:cNvCxnSpPr>
          <p:nvPr/>
        </p:nvCxnSpPr>
        <p:spPr>
          <a:xfrm rot="5400000" flipH="1" flipV="1">
            <a:off x="6435793" y="3713302"/>
            <a:ext cx="12700" cy="3554276"/>
          </a:xfrm>
          <a:prstGeom prst="bentConnector3">
            <a:avLst>
              <a:gd name="adj1" fmla="val 1200000"/>
            </a:avLst>
          </a:prstGeom>
          <a:ln w="19050"/>
        </p:spPr>
        <p:style>
          <a:lnRef idx="1">
            <a:schemeClr val="dk1"/>
          </a:lnRef>
          <a:fillRef idx="0">
            <a:schemeClr val="dk1"/>
          </a:fillRef>
          <a:effectRef idx="0">
            <a:schemeClr val="dk1"/>
          </a:effectRef>
          <a:fontRef idx="minor">
            <a:schemeClr val="tx1"/>
          </a:fontRef>
        </p:style>
      </p:cxnSp>
      <p:sp>
        <p:nvSpPr>
          <p:cNvPr id="25" name="灯片编号占位符 24">
            <a:extLst>
              <a:ext uri="{FF2B5EF4-FFF2-40B4-BE49-F238E27FC236}">
                <a16:creationId xmlns:a16="http://schemas.microsoft.com/office/drawing/2014/main" id="{E980D95E-2FD4-4A8A-84BA-B14CDE180979}"/>
              </a:ext>
            </a:extLst>
          </p:cNvPr>
          <p:cNvSpPr>
            <a:spLocks noGrp="1"/>
          </p:cNvSpPr>
          <p:nvPr>
            <p:ph type="sldNum" sz="quarter" idx="12"/>
          </p:nvPr>
        </p:nvSpPr>
        <p:spPr/>
        <p:txBody>
          <a:bodyPr/>
          <a:lstStyle/>
          <a:p>
            <a:fld id="{085C3BF6-B217-42EC-92C4-F43C2BC4E445}" type="slidenum">
              <a:rPr lang="zh-CN" altLang="en-US" smtClean="0"/>
              <a:pPr/>
              <a:t>15</a:t>
            </a:fld>
            <a:r>
              <a:rPr lang="en-US" altLang="zh-CN"/>
              <a:t>/41</a:t>
            </a:r>
            <a:endParaRPr lang="zh-CN" altLang="en-US" dirty="0"/>
          </a:p>
        </p:txBody>
      </p:sp>
    </p:spTree>
    <p:extLst>
      <p:ext uri="{BB962C8B-B14F-4D97-AF65-F5344CB8AC3E}">
        <p14:creationId xmlns:p14="http://schemas.microsoft.com/office/powerpoint/2010/main" val="16872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6F60F-34B3-4F03-95AE-1359E6324D26}"/>
              </a:ext>
            </a:extLst>
          </p:cNvPr>
          <p:cNvSpPr>
            <a:spLocks noGrp="1"/>
          </p:cNvSpPr>
          <p:nvPr>
            <p:ph type="title"/>
          </p:nvPr>
        </p:nvSpPr>
        <p:spPr/>
        <p:txBody>
          <a:bodyPr/>
          <a:lstStyle/>
          <a:p>
            <a:r>
              <a:rPr lang="en-US" altLang="zh-CN" dirty="0"/>
              <a:t>SID: Formulation</a:t>
            </a:r>
            <a:endParaRPr lang="zh-CN" altLang="en-US" dirty="0"/>
          </a:p>
        </p:txBody>
      </p:sp>
      <p:sp>
        <p:nvSpPr>
          <p:cNvPr id="3" name="内容占位符 2">
            <a:extLst>
              <a:ext uri="{FF2B5EF4-FFF2-40B4-BE49-F238E27FC236}">
                <a16:creationId xmlns:a16="http://schemas.microsoft.com/office/drawing/2014/main" id="{F9569B90-5194-462E-AFF2-EFD4FDA095E3}"/>
              </a:ext>
            </a:extLst>
          </p:cNvPr>
          <p:cNvSpPr>
            <a:spLocks noGrp="1"/>
          </p:cNvSpPr>
          <p:nvPr>
            <p:ph idx="1"/>
          </p:nvPr>
        </p:nvSpPr>
        <p:spPr/>
        <p:txBody>
          <a:bodyPr/>
          <a:lstStyle/>
          <a:p>
            <a:r>
              <a:rPr lang="en-US" altLang="zh-CN" dirty="0"/>
              <a:t>Multi-class classification</a:t>
            </a:r>
          </a:p>
          <a:p>
            <a:pPr lvl="1"/>
            <a:r>
              <a:rPr lang="en-US" altLang="zh-CN" dirty="0"/>
              <a:t>Input: a quote and its context</a:t>
            </a:r>
          </a:p>
          <a:p>
            <a:pPr lvl="1"/>
            <a:r>
              <a:rPr lang="en-US" altLang="zh-CN" dirty="0"/>
              <a:t>Label set: character list</a:t>
            </a:r>
          </a:p>
          <a:p>
            <a:pPr lvl="2"/>
            <a:r>
              <a:rPr lang="en-US" altLang="zh-CN" sz="2400" dirty="0">
                <a:solidFill>
                  <a:srgbClr val="FF0000"/>
                </a:solidFill>
              </a:rPr>
              <a:t>Number of class not fixed for different chapters/novels!</a:t>
            </a:r>
          </a:p>
          <a:p>
            <a:endParaRPr lang="en-US" altLang="zh-CN" dirty="0"/>
          </a:p>
          <a:p>
            <a:r>
              <a:rPr lang="en-US" altLang="zh-CN" dirty="0"/>
              <a:t>Pairwise-matching</a:t>
            </a:r>
          </a:p>
          <a:p>
            <a:pPr lvl="1"/>
            <a:r>
              <a:rPr lang="en-US" altLang="zh-CN" dirty="0"/>
              <a:t>Input: features from each quote-person </a:t>
            </a:r>
            <a:r>
              <a:rPr lang="en-US" altLang="zh-CN" b="1" dirty="0"/>
              <a:t>pair</a:t>
            </a:r>
          </a:p>
          <a:p>
            <a:pPr lvl="1"/>
            <a:r>
              <a:rPr lang="en-US" altLang="zh-CN" dirty="0"/>
              <a:t>Target: if the quote is spoken by the person</a:t>
            </a:r>
          </a:p>
          <a:p>
            <a:pPr lvl="2"/>
            <a:r>
              <a:rPr lang="en-US" altLang="zh-CN" sz="2400" dirty="0">
                <a:solidFill>
                  <a:srgbClr val="00B050"/>
                </a:solidFill>
              </a:rPr>
              <a:t>Binary classification, won’t vary across chapters</a:t>
            </a:r>
            <a:endParaRPr lang="zh-CN" altLang="en-US" sz="2400" dirty="0">
              <a:solidFill>
                <a:srgbClr val="00B050"/>
              </a:solidFill>
            </a:endParaRPr>
          </a:p>
        </p:txBody>
      </p:sp>
      <p:sp>
        <p:nvSpPr>
          <p:cNvPr id="4" name="灯片编号占位符 3">
            <a:extLst>
              <a:ext uri="{FF2B5EF4-FFF2-40B4-BE49-F238E27FC236}">
                <a16:creationId xmlns:a16="http://schemas.microsoft.com/office/drawing/2014/main" id="{03C34D93-330A-40FC-9F85-3D3F044BC72E}"/>
              </a:ext>
            </a:extLst>
          </p:cNvPr>
          <p:cNvSpPr>
            <a:spLocks noGrp="1"/>
          </p:cNvSpPr>
          <p:nvPr>
            <p:ph type="sldNum" sz="quarter" idx="12"/>
          </p:nvPr>
        </p:nvSpPr>
        <p:spPr/>
        <p:txBody>
          <a:bodyPr/>
          <a:lstStyle/>
          <a:p>
            <a:fld id="{085C3BF6-B217-42EC-92C4-F43C2BC4E445}" type="slidenum">
              <a:rPr lang="zh-CN" altLang="en-US" smtClean="0"/>
              <a:pPr/>
              <a:t>16</a:t>
            </a:fld>
            <a:r>
              <a:rPr lang="en-US" altLang="zh-CN"/>
              <a:t>/41</a:t>
            </a:r>
            <a:endParaRPr lang="zh-CN" altLang="en-US" dirty="0"/>
          </a:p>
        </p:txBody>
      </p:sp>
    </p:spTree>
    <p:extLst>
      <p:ext uri="{BB962C8B-B14F-4D97-AF65-F5344CB8AC3E}">
        <p14:creationId xmlns:p14="http://schemas.microsoft.com/office/powerpoint/2010/main" val="18721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01658-82FC-4411-B3F8-AF4246BC295E}"/>
              </a:ext>
            </a:extLst>
          </p:cNvPr>
          <p:cNvSpPr>
            <a:spLocks noGrp="1"/>
          </p:cNvSpPr>
          <p:nvPr>
            <p:ph type="title"/>
          </p:nvPr>
        </p:nvSpPr>
        <p:spPr/>
        <p:txBody>
          <a:bodyPr/>
          <a:lstStyle/>
          <a:p>
            <a:r>
              <a:rPr lang="en-US" altLang="zh-CN" dirty="0"/>
              <a:t>SID: Modeling choices </a:t>
            </a:r>
            <a:endParaRPr lang="zh-CN" altLang="en-US" dirty="0"/>
          </a:p>
        </p:txBody>
      </p:sp>
      <p:sp>
        <p:nvSpPr>
          <p:cNvPr id="3" name="内容占位符 2">
            <a:extLst>
              <a:ext uri="{FF2B5EF4-FFF2-40B4-BE49-F238E27FC236}">
                <a16:creationId xmlns:a16="http://schemas.microsoft.com/office/drawing/2014/main" id="{285A4AD7-D8A1-4370-ACD6-ECA0CC930E03}"/>
              </a:ext>
            </a:extLst>
          </p:cNvPr>
          <p:cNvSpPr>
            <a:spLocks noGrp="1"/>
          </p:cNvSpPr>
          <p:nvPr>
            <p:ph idx="1"/>
          </p:nvPr>
        </p:nvSpPr>
        <p:spPr/>
        <p:txBody>
          <a:bodyPr/>
          <a:lstStyle/>
          <a:p>
            <a:r>
              <a:rPr lang="en-US" altLang="zh-CN" dirty="0"/>
              <a:t>BERT-based model</a:t>
            </a:r>
          </a:p>
          <a:p>
            <a:pPr lvl="1"/>
            <a:r>
              <a:rPr lang="en-US" altLang="zh-CN" dirty="0"/>
              <a:t>Encode the center quote and its context as embedding</a:t>
            </a:r>
          </a:p>
          <a:p>
            <a:pPr lvl="1"/>
            <a:r>
              <a:rPr lang="en-US" altLang="zh-CN" dirty="0"/>
              <a:t>Take the embedding of the person mention as the character embedding</a:t>
            </a:r>
          </a:p>
          <a:p>
            <a:endParaRPr lang="en-US" altLang="zh-CN" dirty="0"/>
          </a:p>
          <a:p>
            <a:r>
              <a:rPr lang="en-US" altLang="zh-CN" dirty="0"/>
              <a:t>Feature engineering + traditional ML models</a:t>
            </a:r>
          </a:p>
          <a:p>
            <a:pPr lvl="1"/>
            <a:r>
              <a:rPr lang="en-US" altLang="zh-CN" dirty="0"/>
              <a:t>Manually define features for each pair</a:t>
            </a:r>
          </a:p>
          <a:p>
            <a:pPr lvl="2"/>
            <a:r>
              <a:rPr lang="en-US" altLang="zh-CN" dirty="0"/>
              <a:t>E.g. person-quote distance, if a sentence contains dialog words like “</a:t>
            </a:r>
            <a:r>
              <a:rPr lang="zh-CN" altLang="en-US" dirty="0"/>
              <a:t>说</a:t>
            </a:r>
            <a:r>
              <a:rPr lang="en-US" altLang="zh-CN" dirty="0"/>
              <a:t>”</a:t>
            </a:r>
          </a:p>
          <a:p>
            <a:pPr lvl="1"/>
            <a:endParaRPr lang="zh-CN" altLang="en-US" dirty="0"/>
          </a:p>
        </p:txBody>
      </p:sp>
      <p:sp>
        <p:nvSpPr>
          <p:cNvPr id="4" name="文本框 3">
            <a:extLst>
              <a:ext uri="{FF2B5EF4-FFF2-40B4-BE49-F238E27FC236}">
                <a16:creationId xmlns:a16="http://schemas.microsoft.com/office/drawing/2014/main" id="{3C47667C-D717-4894-9B63-F6D82FC50BCA}"/>
              </a:ext>
            </a:extLst>
          </p:cNvPr>
          <p:cNvSpPr txBox="1"/>
          <p:nvPr/>
        </p:nvSpPr>
        <p:spPr>
          <a:xfrm>
            <a:off x="3152155" y="5480903"/>
            <a:ext cx="6497289" cy="830997"/>
          </a:xfrm>
          <a:prstGeom prst="rect">
            <a:avLst/>
          </a:prstGeom>
          <a:noFill/>
        </p:spPr>
        <p:txBody>
          <a:bodyPr wrap="square">
            <a:spAutoFit/>
          </a:bodyPr>
          <a:lstStyle/>
          <a:p>
            <a:pPr algn="ctr"/>
            <a:r>
              <a:rPr lang="en-US" altLang="zh-CN" sz="2400" dirty="0"/>
              <a:t>Which one will win?</a:t>
            </a:r>
          </a:p>
          <a:p>
            <a:pPr algn="ctr"/>
            <a:r>
              <a:rPr lang="en-US" altLang="zh-CN" sz="2400" dirty="0"/>
              <a:t>Feature engineering!</a:t>
            </a:r>
          </a:p>
        </p:txBody>
      </p:sp>
      <p:pic>
        <p:nvPicPr>
          <p:cNvPr id="1028" name="Picture 4" descr="X, X Everywhere  - BERT BERT everywhere">
            <a:extLst>
              <a:ext uri="{FF2B5EF4-FFF2-40B4-BE49-F238E27FC236}">
                <a16:creationId xmlns:a16="http://schemas.microsoft.com/office/drawing/2014/main" id="{324EA7D8-4A09-4632-AC46-BC2FCE54E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13037"/>
            <a:ext cx="3193098" cy="239871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DB05C724-4E2F-4118-AB24-7D82C41F1215}"/>
              </a:ext>
            </a:extLst>
          </p:cNvPr>
          <p:cNvSpPr>
            <a:spLocks noGrp="1"/>
          </p:cNvSpPr>
          <p:nvPr>
            <p:ph type="sldNum" sz="quarter" idx="12"/>
          </p:nvPr>
        </p:nvSpPr>
        <p:spPr/>
        <p:txBody>
          <a:bodyPr/>
          <a:lstStyle/>
          <a:p>
            <a:fld id="{085C3BF6-B217-42EC-92C4-F43C2BC4E445}" type="slidenum">
              <a:rPr lang="zh-CN" altLang="en-US" smtClean="0"/>
              <a:pPr/>
              <a:t>17</a:t>
            </a:fld>
            <a:r>
              <a:rPr lang="en-US" altLang="zh-CN"/>
              <a:t>/41</a:t>
            </a:r>
            <a:endParaRPr lang="zh-CN" altLang="en-US" dirty="0"/>
          </a:p>
        </p:txBody>
      </p:sp>
    </p:spTree>
    <p:extLst>
      <p:ext uri="{BB962C8B-B14F-4D97-AF65-F5344CB8AC3E}">
        <p14:creationId xmlns:p14="http://schemas.microsoft.com/office/powerpoint/2010/main" val="37006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03419-CE98-4B03-AAD4-7B7F40171AEA}"/>
              </a:ext>
            </a:extLst>
          </p:cNvPr>
          <p:cNvSpPr>
            <a:spLocks noGrp="1"/>
          </p:cNvSpPr>
          <p:nvPr>
            <p:ph type="title"/>
          </p:nvPr>
        </p:nvSpPr>
        <p:spPr/>
        <p:txBody>
          <a:bodyPr/>
          <a:lstStyle/>
          <a:p>
            <a:r>
              <a:rPr lang="en-US" altLang="zh-CN" dirty="0"/>
              <a:t>SID: Features</a:t>
            </a:r>
            <a:endParaRPr lang="zh-CN" altLang="en-US" dirty="0"/>
          </a:p>
        </p:txBody>
      </p:sp>
      <p:sp>
        <p:nvSpPr>
          <p:cNvPr id="3" name="内容占位符 2">
            <a:extLst>
              <a:ext uri="{FF2B5EF4-FFF2-40B4-BE49-F238E27FC236}">
                <a16:creationId xmlns:a16="http://schemas.microsoft.com/office/drawing/2014/main" id="{81752EA2-7CD8-4F2D-99F5-91269B38EAB8}"/>
              </a:ext>
            </a:extLst>
          </p:cNvPr>
          <p:cNvSpPr>
            <a:spLocks noGrp="1"/>
          </p:cNvSpPr>
          <p:nvPr>
            <p:ph idx="1"/>
          </p:nvPr>
        </p:nvSpPr>
        <p:spPr/>
        <p:txBody>
          <a:bodyPr/>
          <a:lstStyle/>
          <a:p>
            <a:r>
              <a:rPr lang="en-US" altLang="zh-CN" dirty="0"/>
              <a:t>Discussion: Which features will you design for SID?</a:t>
            </a:r>
            <a:endParaRPr lang="zh-CN" altLang="en-US" dirty="0"/>
          </a:p>
        </p:txBody>
      </p:sp>
      <p:pic>
        <p:nvPicPr>
          <p:cNvPr id="6" name="图片 5">
            <a:extLst>
              <a:ext uri="{FF2B5EF4-FFF2-40B4-BE49-F238E27FC236}">
                <a16:creationId xmlns:a16="http://schemas.microsoft.com/office/drawing/2014/main" id="{10A0B706-38C4-49FB-8E9F-6A8B1C5CDCB0}"/>
              </a:ext>
            </a:extLst>
          </p:cNvPr>
          <p:cNvPicPr>
            <a:picLocks noChangeAspect="1"/>
          </p:cNvPicPr>
          <p:nvPr/>
        </p:nvPicPr>
        <p:blipFill rotWithShape="1">
          <a:blip r:embed="rId3"/>
          <a:srcRect b="28297"/>
          <a:stretch/>
        </p:blipFill>
        <p:spPr>
          <a:xfrm>
            <a:off x="1807803" y="3124201"/>
            <a:ext cx="8576393" cy="2811780"/>
          </a:xfrm>
          <a:prstGeom prst="rect">
            <a:avLst/>
          </a:prstGeom>
        </p:spPr>
      </p:pic>
      <p:sp>
        <p:nvSpPr>
          <p:cNvPr id="7" name="矩形 6">
            <a:extLst>
              <a:ext uri="{FF2B5EF4-FFF2-40B4-BE49-F238E27FC236}">
                <a16:creationId xmlns:a16="http://schemas.microsoft.com/office/drawing/2014/main" id="{2B48FE3C-D0DB-414F-8851-2D6C03E5D3A2}"/>
              </a:ext>
            </a:extLst>
          </p:cNvPr>
          <p:cNvSpPr/>
          <p:nvPr/>
        </p:nvSpPr>
        <p:spPr>
          <a:xfrm>
            <a:off x="1807803" y="3106737"/>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矩形 7">
            <a:extLst>
              <a:ext uri="{FF2B5EF4-FFF2-40B4-BE49-F238E27FC236}">
                <a16:creationId xmlns:a16="http://schemas.microsoft.com/office/drawing/2014/main" id="{0B49A523-303B-4391-B551-8E85ED9D5B96}"/>
              </a:ext>
            </a:extLst>
          </p:cNvPr>
          <p:cNvSpPr/>
          <p:nvPr/>
        </p:nvSpPr>
        <p:spPr>
          <a:xfrm>
            <a:off x="3743324" y="3124200"/>
            <a:ext cx="3476626"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440552C-3CFF-4ED6-BDE6-6A64199915D2}"/>
              </a:ext>
            </a:extLst>
          </p:cNvPr>
          <p:cNvSpPr/>
          <p:nvPr/>
        </p:nvSpPr>
        <p:spPr>
          <a:xfrm>
            <a:off x="1980225" y="4294189"/>
            <a:ext cx="3048975"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A2A1BA3-FDF1-415A-A6D5-B9C6FBA55FEF}"/>
              </a:ext>
            </a:extLst>
          </p:cNvPr>
          <p:cNvSpPr/>
          <p:nvPr/>
        </p:nvSpPr>
        <p:spPr>
          <a:xfrm>
            <a:off x="5481637" y="4895993"/>
            <a:ext cx="3662363"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283A1EE-2FF4-47F9-A02E-B2DB137F9D42}"/>
              </a:ext>
            </a:extLst>
          </p:cNvPr>
          <p:cNvSpPr/>
          <p:nvPr/>
        </p:nvSpPr>
        <p:spPr>
          <a:xfrm>
            <a:off x="6262687" y="5490440"/>
            <a:ext cx="3900488"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91A69CD-E870-4077-8C24-06683C734B25}"/>
              </a:ext>
            </a:extLst>
          </p:cNvPr>
          <p:cNvSpPr/>
          <p:nvPr/>
        </p:nvSpPr>
        <p:spPr>
          <a:xfrm>
            <a:off x="3896696" y="3140076"/>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a:extLst>
              <a:ext uri="{FF2B5EF4-FFF2-40B4-BE49-F238E27FC236}">
                <a16:creationId xmlns:a16="http://schemas.microsoft.com/office/drawing/2014/main" id="{A1D787AA-7488-484E-B527-BE08B8426F21}"/>
              </a:ext>
            </a:extLst>
          </p:cNvPr>
          <p:cNvSpPr/>
          <p:nvPr/>
        </p:nvSpPr>
        <p:spPr>
          <a:xfrm>
            <a:off x="5180665" y="3121977"/>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a:extLst>
              <a:ext uri="{FF2B5EF4-FFF2-40B4-BE49-F238E27FC236}">
                <a16:creationId xmlns:a16="http://schemas.microsoft.com/office/drawing/2014/main" id="{09E6EC21-12B4-422C-968B-7FF69432F0C8}"/>
              </a:ext>
            </a:extLst>
          </p:cNvPr>
          <p:cNvSpPr/>
          <p:nvPr/>
        </p:nvSpPr>
        <p:spPr>
          <a:xfrm>
            <a:off x="1826852" y="369281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a:extLst>
              <a:ext uri="{FF2B5EF4-FFF2-40B4-BE49-F238E27FC236}">
                <a16:creationId xmlns:a16="http://schemas.microsoft.com/office/drawing/2014/main" id="{5817164D-6192-4D28-9BBD-76B69E519F48}"/>
              </a:ext>
            </a:extLst>
          </p:cNvPr>
          <p:cNvSpPr/>
          <p:nvPr/>
        </p:nvSpPr>
        <p:spPr>
          <a:xfrm>
            <a:off x="4611963" y="369281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a:extLst>
              <a:ext uri="{FF2B5EF4-FFF2-40B4-BE49-F238E27FC236}">
                <a16:creationId xmlns:a16="http://schemas.microsoft.com/office/drawing/2014/main" id="{42117458-B180-42E2-8ACC-B43AFA1C56FE}"/>
              </a:ext>
            </a:extLst>
          </p:cNvPr>
          <p:cNvSpPr/>
          <p:nvPr/>
        </p:nvSpPr>
        <p:spPr>
          <a:xfrm>
            <a:off x="3507569" y="4294189"/>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矩形 16">
            <a:extLst>
              <a:ext uri="{FF2B5EF4-FFF2-40B4-BE49-F238E27FC236}">
                <a16:creationId xmlns:a16="http://schemas.microsoft.com/office/drawing/2014/main" id="{470EDCB5-8560-4905-AF15-ACAFF24B4D9F}"/>
              </a:ext>
            </a:extLst>
          </p:cNvPr>
          <p:cNvSpPr/>
          <p:nvPr/>
        </p:nvSpPr>
        <p:spPr>
          <a:xfrm>
            <a:off x="1826852" y="4895993"/>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a:extLst>
              <a:ext uri="{FF2B5EF4-FFF2-40B4-BE49-F238E27FC236}">
                <a16:creationId xmlns:a16="http://schemas.microsoft.com/office/drawing/2014/main" id="{342918E6-B05E-46E3-A6F3-9F6596D59335}"/>
              </a:ext>
            </a:extLst>
          </p:cNvPr>
          <p:cNvSpPr/>
          <p:nvPr/>
        </p:nvSpPr>
        <p:spPr>
          <a:xfrm>
            <a:off x="2851743" y="4895566"/>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a:extLst>
              <a:ext uri="{FF2B5EF4-FFF2-40B4-BE49-F238E27FC236}">
                <a16:creationId xmlns:a16="http://schemas.microsoft.com/office/drawing/2014/main" id="{193A27AF-6363-43EF-A9D5-87E7B100F1BC}"/>
              </a:ext>
            </a:extLst>
          </p:cNvPr>
          <p:cNvSpPr/>
          <p:nvPr/>
        </p:nvSpPr>
        <p:spPr>
          <a:xfrm>
            <a:off x="6446520" y="4895535"/>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a:extLst>
              <a:ext uri="{FF2B5EF4-FFF2-40B4-BE49-F238E27FC236}">
                <a16:creationId xmlns:a16="http://schemas.microsoft.com/office/drawing/2014/main" id="{611BC3DB-7C68-4A05-A546-589780DB7F0E}"/>
              </a:ext>
            </a:extLst>
          </p:cNvPr>
          <p:cNvSpPr/>
          <p:nvPr/>
        </p:nvSpPr>
        <p:spPr>
          <a:xfrm>
            <a:off x="7219950" y="4895535"/>
            <a:ext cx="46863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a:extLst>
              <a:ext uri="{FF2B5EF4-FFF2-40B4-BE49-F238E27FC236}">
                <a16:creationId xmlns:a16="http://schemas.microsoft.com/office/drawing/2014/main" id="{D604F5D3-B597-4DF7-B825-DE3478C59493}"/>
              </a:ext>
            </a:extLst>
          </p:cNvPr>
          <p:cNvSpPr/>
          <p:nvPr/>
        </p:nvSpPr>
        <p:spPr>
          <a:xfrm>
            <a:off x="2133596" y="5481018"/>
            <a:ext cx="2514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矩形 21">
            <a:extLst>
              <a:ext uri="{FF2B5EF4-FFF2-40B4-BE49-F238E27FC236}">
                <a16:creationId xmlns:a16="http://schemas.microsoft.com/office/drawing/2014/main" id="{7ED6E23C-1707-4F50-B2EB-9A2C7EF1CB76}"/>
              </a:ext>
            </a:extLst>
          </p:cNvPr>
          <p:cNvSpPr/>
          <p:nvPr/>
        </p:nvSpPr>
        <p:spPr>
          <a:xfrm>
            <a:off x="4398602" y="5490440"/>
            <a:ext cx="52010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a:extLst>
              <a:ext uri="{FF2B5EF4-FFF2-40B4-BE49-F238E27FC236}">
                <a16:creationId xmlns:a16="http://schemas.microsoft.com/office/drawing/2014/main" id="{19F382BE-1730-444B-8E33-F22D0E7154C9}"/>
              </a:ext>
            </a:extLst>
          </p:cNvPr>
          <p:cNvSpPr/>
          <p:nvPr/>
        </p:nvSpPr>
        <p:spPr>
          <a:xfrm>
            <a:off x="6718890" y="5490439"/>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矩形 23">
            <a:extLst>
              <a:ext uri="{FF2B5EF4-FFF2-40B4-BE49-F238E27FC236}">
                <a16:creationId xmlns:a16="http://schemas.microsoft.com/office/drawing/2014/main" id="{154CD91C-B278-4333-80CB-EDF906E51F04}"/>
              </a:ext>
            </a:extLst>
          </p:cNvPr>
          <p:cNvSpPr/>
          <p:nvPr/>
        </p:nvSpPr>
        <p:spPr>
          <a:xfrm>
            <a:off x="8226221" y="5496258"/>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5" name="矩形 24">
            <a:extLst>
              <a:ext uri="{FF2B5EF4-FFF2-40B4-BE49-F238E27FC236}">
                <a16:creationId xmlns:a16="http://schemas.microsoft.com/office/drawing/2014/main" id="{B155E302-31C3-47EC-BAE8-6F5775AD5C27}"/>
              </a:ext>
            </a:extLst>
          </p:cNvPr>
          <p:cNvSpPr/>
          <p:nvPr/>
        </p:nvSpPr>
        <p:spPr>
          <a:xfrm>
            <a:off x="8981338" y="549796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25">
            <a:extLst>
              <a:ext uri="{FF2B5EF4-FFF2-40B4-BE49-F238E27FC236}">
                <a16:creationId xmlns:a16="http://schemas.microsoft.com/office/drawing/2014/main" id="{46A32A99-951F-4A50-938A-54EC0E870751}"/>
              </a:ext>
            </a:extLst>
          </p:cNvPr>
          <p:cNvSpPr/>
          <p:nvPr/>
        </p:nvSpPr>
        <p:spPr>
          <a:xfrm>
            <a:off x="9520192" y="549796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7" name="连接符: 肘形 26">
            <a:extLst>
              <a:ext uri="{FF2B5EF4-FFF2-40B4-BE49-F238E27FC236}">
                <a16:creationId xmlns:a16="http://schemas.microsoft.com/office/drawing/2014/main" id="{D4A6DB5F-052E-4737-8B95-670C8F3F836C}"/>
              </a:ext>
            </a:extLst>
          </p:cNvPr>
          <p:cNvCxnSpPr>
            <a:stCxn id="7" idx="0"/>
            <a:endCxn id="8" idx="0"/>
          </p:cNvCxnSpPr>
          <p:nvPr/>
        </p:nvCxnSpPr>
        <p:spPr>
          <a:xfrm rot="16200000" flipH="1">
            <a:off x="3712674" y="1355238"/>
            <a:ext cx="17463" cy="3520461"/>
          </a:xfrm>
          <a:prstGeom prst="bentConnector3">
            <a:avLst>
              <a:gd name="adj1" fmla="val -1309053"/>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805FCBF-0F32-4E88-BCE7-878248C97A8F}"/>
              </a:ext>
            </a:extLst>
          </p:cNvPr>
          <p:cNvCxnSpPr>
            <a:cxnSpLocks/>
            <a:endCxn id="15" idx="2"/>
          </p:cNvCxnSpPr>
          <p:nvPr/>
        </p:nvCxnSpPr>
        <p:spPr>
          <a:xfrm flipV="1">
            <a:off x="3032760" y="4070638"/>
            <a:ext cx="1732576" cy="239427"/>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连接符: 肘形 28">
            <a:extLst>
              <a:ext uri="{FF2B5EF4-FFF2-40B4-BE49-F238E27FC236}">
                <a16:creationId xmlns:a16="http://schemas.microsoft.com/office/drawing/2014/main" id="{8E1D8B66-3FC2-4477-AA69-F916B625130D}"/>
              </a:ext>
            </a:extLst>
          </p:cNvPr>
          <p:cNvCxnSpPr>
            <a:cxnSpLocks/>
            <a:stCxn id="18" idx="0"/>
            <a:endCxn id="10" idx="0"/>
          </p:cNvCxnSpPr>
          <p:nvPr/>
        </p:nvCxnSpPr>
        <p:spPr>
          <a:xfrm rot="16200000" flipH="1">
            <a:off x="5158753" y="2741928"/>
            <a:ext cx="427" cy="4307703"/>
          </a:xfrm>
          <a:prstGeom prst="bentConnector3">
            <a:avLst>
              <a:gd name="adj1" fmla="val -33906323"/>
            </a:avLst>
          </a:prstGeom>
          <a:ln w="19050"/>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0EB384FC-5318-45E7-9C08-19DF84AA29BD}"/>
              </a:ext>
            </a:extLst>
          </p:cNvPr>
          <p:cNvCxnSpPr>
            <a:cxnSpLocks/>
            <a:stCxn id="22" idx="0"/>
            <a:endCxn id="11" idx="0"/>
          </p:cNvCxnSpPr>
          <p:nvPr/>
        </p:nvCxnSpPr>
        <p:spPr>
          <a:xfrm rot="5400000" flipH="1" flipV="1">
            <a:off x="6435793" y="3713302"/>
            <a:ext cx="12700" cy="3554276"/>
          </a:xfrm>
          <a:prstGeom prst="bentConnector3">
            <a:avLst>
              <a:gd name="adj1" fmla="val 1200000"/>
            </a:avLst>
          </a:prstGeom>
          <a:ln w="19050"/>
        </p:spPr>
        <p:style>
          <a:lnRef idx="1">
            <a:schemeClr val="dk1"/>
          </a:lnRef>
          <a:fillRef idx="0">
            <a:schemeClr val="dk1"/>
          </a:fillRef>
          <a:effectRef idx="0">
            <a:schemeClr val="dk1"/>
          </a:effectRef>
          <a:fontRef idx="minor">
            <a:schemeClr val="tx1"/>
          </a:fontRef>
        </p:style>
      </p:cxnSp>
      <p:sp>
        <p:nvSpPr>
          <p:cNvPr id="4" name="灯片编号占位符 3">
            <a:extLst>
              <a:ext uri="{FF2B5EF4-FFF2-40B4-BE49-F238E27FC236}">
                <a16:creationId xmlns:a16="http://schemas.microsoft.com/office/drawing/2014/main" id="{1B8F72C1-4E32-4E88-AAFD-98A074BE32DE}"/>
              </a:ext>
            </a:extLst>
          </p:cNvPr>
          <p:cNvSpPr>
            <a:spLocks noGrp="1"/>
          </p:cNvSpPr>
          <p:nvPr>
            <p:ph type="sldNum" sz="quarter" idx="12"/>
          </p:nvPr>
        </p:nvSpPr>
        <p:spPr/>
        <p:txBody>
          <a:bodyPr/>
          <a:lstStyle/>
          <a:p>
            <a:fld id="{085C3BF6-B217-42EC-92C4-F43C2BC4E445}" type="slidenum">
              <a:rPr lang="zh-CN" altLang="en-US" smtClean="0"/>
              <a:pPr/>
              <a:t>18</a:t>
            </a:fld>
            <a:r>
              <a:rPr lang="en-US" altLang="zh-CN"/>
              <a:t>/41</a:t>
            </a:r>
            <a:endParaRPr lang="zh-CN" altLang="en-US" dirty="0"/>
          </a:p>
        </p:txBody>
      </p:sp>
    </p:spTree>
    <p:extLst>
      <p:ext uri="{BB962C8B-B14F-4D97-AF65-F5344CB8AC3E}">
        <p14:creationId xmlns:p14="http://schemas.microsoft.com/office/powerpoint/2010/main" val="141073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03419-CE98-4B03-AAD4-7B7F40171AEA}"/>
              </a:ext>
            </a:extLst>
          </p:cNvPr>
          <p:cNvSpPr>
            <a:spLocks noGrp="1"/>
          </p:cNvSpPr>
          <p:nvPr>
            <p:ph type="title"/>
          </p:nvPr>
        </p:nvSpPr>
        <p:spPr/>
        <p:txBody>
          <a:bodyPr/>
          <a:lstStyle/>
          <a:p>
            <a:r>
              <a:rPr lang="en-US" altLang="zh-CN" dirty="0"/>
              <a:t>SID: Features</a:t>
            </a:r>
            <a:endParaRPr lang="zh-CN" altLang="en-US" dirty="0"/>
          </a:p>
        </p:txBody>
      </p:sp>
      <p:pic>
        <p:nvPicPr>
          <p:cNvPr id="7" name="图片 6">
            <a:extLst>
              <a:ext uri="{FF2B5EF4-FFF2-40B4-BE49-F238E27FC236}">
                <a16:creationId xmlns:a16="http://schemas.microsoft.com/office/drawing/2014/main" id="{EB16C183-C39F-449D-A054-E57527564DCB}"/>
              </a:ext>
            </a:extLst>
          </p:cNvPr>
          <p:cNvPicPr>
            <a:picLocks noChangeAspect="1"/>
          </p:cNvPicPr>
          <p:nvPr/>
        </p:nvPicPr>
        <p:blipFill>
          <a:blip r:embed="rId3"/>
          <a:stretch>
            <a:fillRect/>
          </a:stretch>
        </p:blipFill>
        <p:spPr>
          <a:xfrm>
            <a:off x="1656730" y="1424422"/>
            <a:ext cx="8878539" cy="5153744"/>
          </a:xfrm>
          <a:prstGeom prst="rect">
            <a:avLst/>
          </a:prstGeom>
        </p:spPr>
      </p:pic>
      <p:sp>
        <p:nvSpPr>
          <p:cNvPr id="3" name="灯片编号占位符 2">
            <a:extLst>
              <a:ext uri="{FF2B5EF4-FFF2-40B4-BE49-F238E27FC236}">
                <a16:creationId xmlns:a16="http://schemas.microsoft.com/office/drawing/2014/main" id="{427B5B7E-6EAE-4BCD-9EC4-4AEEB9EEB5DF}"/>
              </a:ext>
            </a:extLst>
          </p:cNvPr>
          <p:cNvSpPr>
            <a:spLocks noGrp="1"/>
          </p:cNvSpPr>
          <p:nvPr>
            <p:ph type="sldNum" sz="quarter" idx="12"/>
          </p:nvPr>
        </p:nvSpPr>
        <p:spPr/>
        <p:txBody>
          <a:bodyPr/>
          <a:lstStyle/>
          <a:p>
            <a:fld id="{085C3BF6-B217-42EC-92C4-F43C2BC4E445}" type="slidenum">
              <a:rPr lang="zh-CN" altLang="en-US" smtClean="0"/>
              <a:pPr/>
              <a:t>19</a:t>
            </a:fld>
            <a:r>
              <a:rPr lang="en-US" altLang="zh-CN"/>
              <a:t>/41</a:t>
            </a:r>
            <a:endParaRPr lang="zh-CN" altLang="en-US" dirty="0"/>
          </a:p>
        </p:txBody>
      </p:sp>
    </p:spTree>
    <p:extLst>
      <p:ext uri="{BB962C8B-B14F-4D97-AF65-F5344CB8AC3E}">
        <p14:creationId xmlns:p14="http://schemas.microsoft.com/office/powerpoint/2010/main" val="383959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2CE959C-DBC9-4391-87A8-92D82323EE90}"/>
              </a:ext>
            </a:extLst>
          </p:cNvPr>
          <p:cNvPicPr>
            <a:picLocks noChangeAspect="1"/>
          </p:cNvPicPr>
          <p:nvPr/>
        </p:nvPicPr>
        <p:blipFill>
          <a:blip r:embed="rId3"/>
          <a:stretch>
            <a:fillRect/>
          </a:stretch>
        </p:blipFill>
        <p:spPr>
          <a:xfrm>
            <a:off x="384963" y="738067"/>
            <a:ext cx="11422069" cy="1724266"/>
          </a:xfrm>
          <a:prstGeom prst="rect">
            <a:avLst/>
          </a:prstGeom>
        </p:spPr>
      </p:pic>
      <p:pic>
        <p:nvPicPr>
          <p:cNvPr id="9" name="图片 8">
            <a:extLst>
              <a:ext uri="{FF2B5EF4-FFF2-40B4-BE49-F238E27FC236}">
                <a16:creationId xmlns:a16="http://schemas.microsoft.com/office/drawing/2014/main" id="{4D1A300E-9D0C-4D25-B309-5B52F6B1AB1B}"/>
              </a:ext>
            </a:extLst>
          </p:cNvPr>
          <p:cNvPicPr>
            <a:picLocks noChangeAspect="1"/>
          </p:cNvPicPr>
          <p:nvPr/>
        </p:nvPicPr>
        <p:blipFill>
          <a:blip r:embed="rId4"/>
          <a:stretch>
            <a:fillRect/>
          </a:stretch>
        </p:blipFill>
        <p:spPr>
          <a:xfrm>
            <a:off x="704094" y="3429000"/>
            <a:ext cx="10783805" cy="2486372"/>
          </a:xfrm>
          <a:prstGeom prst="rect">
            <a:avLst/>
          </a:prstGeom>
        </p:spPr>
      </p:pic>
      <p:sp>
        <p:nvSpPr>
          <p:cNvPr id="10" name="文本框 9">
            <a:extLst>
              <a:ext uri="{FF2B5EF4-FFF2-40B4-BE49-F238E27FC236}">
                <a16:creationId xmlns:a16="http://schemas.microsoft.com/office/drawing/2014/main" id="{C88C3446-246E-4ACC-B940-C11BFEB3419A}"/>
              </a:ext>
            </a:extLst>
          </p:cNvPr>
          <p:cNvSpPr txBox="1"/>
          <p:nvPr/>
        </p:nvSpPr>
        <p:spPr>
          <a:xfrm>
            <a:off x="4478919" y="2507659"/>
            <a:ext cx="3234153" cy="400110"/>
          </a:xfrm>
          <a:prstGeom prst="rect">
            <a:avLst/>
          </a:prstGeom>
          <a:noFill/>
        </p:spPr>
        <p:txBody>
          <a:bodyPr wrap="square" rtlCol="0">
            <a:spAutoFit/>
          </a:bodyPr>
          <a:lstStyle/>
          <a:p>
            <a:pPr algn="ctr"/>
            <a:r>
              <a:rPr lang="en-US" altLang="zh-CN" sz="2000" dirty="0"/>
              <a:t>ICASSP 2021</a:t>
            </a:r>
            <a:endParaRPr lang="zh-CN" altLang="en-US" sz="2000" dirty="0"/>
          </a:p>
        </p:txBody>
      </p:sp>
      <p:sp>
        <p:nvSpPr>
          <p:cNvPr id="11" name="文本框 10">
            <a:extLst>
              <a:ext uri="{FF2B5EF4-FFF2-40B4-BE49-F238E27FC236}">
                <a16:creationId xmlns:a16="http://schemas.microsoft.com/office/drawing/2014/main" id="{F6DFBB1C-8ACA-47F7-9BC3-73C96AC1AE94}"/>
              </a:ext>
            </a:extLst>
          </p:cNvPr>
          <p:cNvSpPr txBox="1"/>
          <p:nvPr/>
        </p:nvSpPr>
        <p:spPr>
          <a:xfrm>
            <a:off x="4478918" y="5950414"/>
            <a:ext cx="3234153" cy="400110"/>
          </a:xfrm>
          <a:prstGeom prst="rect">
            <a:avLst/>
          </a:prstGeom>
          <a:noFill/>
        </p:spPr>
        <p:txBody>
          <a:bodyPr wrap="square" rtlCol="0">
            <a:spAutoFit/>
          </a:bodyPr>
          <a:lstStyle/>
          <a:p>
            <a:pPr algn="ctr"/>
            <a:r>
              <a:rPr lang="en-US" altLang="zh-CN" sz="2000" dirty="0"/>
              <a:t>ICASSP 2020</a:t>
            </a:r>
            <a:endParaRPr lang="zh-CN" altLang="en-US" sz="2000" dirty="0"/>
          </a:p>
        </p:txBody>
      </p:sp>
      <p:sp>
        <p:nvSpPr>
          <p:cNvPr id="2" name="灯片编号占位符 1">
            <a:extLst>
              <a:ext uri="{FF2B5EF4-FFF2-40B4-BE49-F238E27FC236}">
                <a16:creationId xmlns:a16="http://schemas.microsoft.com/office/drawing/2014/main" id="{5BA728DD-EF6D-4A7E-A754-5184D881C36B}"/>
              </a:ext>
            </a:extLst>
          </p:cNvPr>
          <p:cNvSpPr>
            <a:spLocks noGrp="1"/>
          </p:cNvSpPr>
          <p:nvPr>
            <p:ph type="sldNum" sz="quarter" idx="12"/>
          </p:nvPr>
        </p:nvSpPr>
        <p:spPr/>
        <p:txBody>
          <a:bodyPr/>
          <a:lstStyle/>
          <a:p>
            <a:fld id="{085C3BF6-B217-42EC-92C4-F43C2BC4E445}" type="slidenum">
              <a:rPr lang="zh-CN" altLang="en-US" smtClean="0"/>
              <a:pPr/>
              <a:t>2</a:t>
            </a:fld>
            <a:r>
              <a:rPr lang="en-US" altLang="zh-CN"/>
              <a:t>/41</a:t>
            </a:r>
            <a:endParaRPr lang="zh-CN" altLang="en-US" dirty="0"/>
          </a:p>
        </p:txBody>
      </p:sp>
    </p:spTree>
    <p:extLst>
      <p:ext uri="{BB962C8B-B14F-4D97-AF65-F5344CB8AC3E}">
        <p14:creationId xmlns:p14="http://schemas.microsoft.com/office/powerpoint/2010/main" val="177976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675EC-A0AA-4A1E-83A6-BBAC9456089E}"/>
              </a:ext>
            </a:extLst>
          </p:cNvPr>
          <p:cNvSpPr>
            <a:spLocks noGrp="1"/>
          </p:cNvSpPr>
          <p:nvPr>
            <p:ph type="title"/>
          </p:nvPr>
        </p:nvSpPr>
        <p:spPr/>
        <p:txBody>
          <a:bodyPr/>
          <a:lstStyle/>
          <a:p>
            <a:r>
              <a:rPr lang="en-US" altLang="zh-CN" dirty="0"/>
              <a:t>SID Results</a:t>
            </a:r>
            <a:endParaRPr lang="zh-CN" altLang="en-US" dirty="0"/>
          </a:p>
        </p:txBody>
      </p:sp>
      <p:sp>
        <p:nvSpPr>
          <p:cNvPr id="3" name="内容占位符 2">
            <a:extLst>
              <a:ext uri="{FF2B5EF4-FFF2-40B4-BE49-F238E27FC236}">
                <a16:creationId xmlns:a16="http://schemas.microsoft.com/office/drawing/2014/main" id="{4F3F974F-747C-4820-A2C1-CA9EDCF0258C}"/>
              </a:ext>
            </a:extLst>
          </p:cNvPr>
          <p:cNvSpPr>
            <a:spLocks noGrp="1"/>
          </p:cNvSpPr>
          <p:nvPr>
            <p:ph idx="1"/>
          </p:nvPr>
        </p:nvSpPr>
        <p:spPr/>
        <p:txBody>
          <a:bodyPr/>
          <a:lstStyle/>
          <a:p>
            <a:r>
              <a:rPr lang="en-US" altLang="zh-CN" dirty="0"/>
              <a:t>Features + GBDT-based model (</a:t>
            </a:r>
            <a:r>
              <a:rPr lang="en-US" altLang="zh-CN" dirty="0" err="1"/>
              <a:t>lightGBM</a:t>
            </a:r>
            <a:r>
              <a:rPr lang="en-US" altLang="zh-CN" dirty="0"/>
              <a:t>/</a:t>
            </a:r>
            <a:r>
              <a:rPr lang="en-US" altLang="zh-CN" dirty="0" err="1"/>
              <a:t>xgboost</a:t>
            </a:r>
            <a:r>
              <a:rPr lang="en-US" altLang="zh-CN" dirty="0"/>
              <a:t>)</a:t>
            </a:r>
          </a:p>
          <a:p>
            <a:r>
              <a:rPr lang="en-US" altLang="zh-CN" dirty="0"/>
              <a:t>Accuracy</a:t>
            </a:r>
          </a:p>
          <a:p>
            <a:pPr marL="0" indent="0" algn="ctr">
              <a:buNone/>
            </a:pPr>
            <a:r>
              <a:rPr lang="en-US" altLang="zh-CN" dirty="0"/>
              <a:t>Feature engineering 87.03% V.S. </a:t>
            </a:r>
            <a:r>
              <a:rPr lang="en-US" altLang="zh-CN" dirty="0" err="1">
                <a:solidFill>
                  <a:schemeClr val="bg1">
                    <a:lumMod val="50000"/>
                  </a:schemeClr>
                </a:solidFill>
              </a:rPr>
              <a:t>BERT+feature</a:t>
            </a:r>
            <a:r>
              <a:rPr lang="en-US" altLang="zh-CN" dirty="0">
                <a:solidFill>
                  <a:schemeClr val="bg1">
                    <a:lumMod val="50000"/>
                  </a:schemeClr>
                </a:solidFill>
              </a:rPr>
              <a:t> 76.40%</a:t>
            </a:r>
          </a:p>
          <a:p>
            <a:endParaRPr lang="en-US" altLang="zh-CN" dirty="0"/>
          </a:p>
          <a:p>
            <a:r>
              <a:rPr lang="en-US" altLang="zh-CN" dirty="0"/>
              <a:t>Reasons for BERT’s failure</a:t>
            </a:r>
          </a:p>
          <a:p>
            <a:pPr lvl="1"/>
            <a:r>
              <a:rPr lang="en-US" altLang="zh-CN" dirty="0"/>
              <a:t>BERT focus more on semantic information</a:t>
            </a:r>
          </a:p>
          <a:p>
            <a:pPr lvl="1"/>
            <a:r>
              <a:rPr lang="en-US" altLang="zh-CN" dirty="0"/>
              <a:t>However, this task requires more structural clues rather than semantics</a:t>
            </a:r>
          </a:p>
          <a:p>
            <a:pPr lvl="2"/>
            <a:r>
              <a:rPr lang="en-US" altLang="zh-CN" sz="2400" dirty="0"/>
              <a:t>Features directly capture this, also simple and efficient</a:t>
            </a:r>
          </a:p>
          <a:p>
            <a:endParaRPr lang="zh-CN" altLang="en-US" dirty="0"/>
          </a:p>
        </p:txBody>
      </p:sp>
      <p:sp>
        <p:nvSpPr>
          <p:cNvPr id="4" name="灯片编号占位符 3">
            <a:extLst>
              <a:ext uri="{FF2B5EF4-FFF2-40B4-BE49-F238E27FC236}">
                <a16:creationId xmlns:a16="http://schemas.microsoft.com/office/drawing/2014/main" id="{05D8D2C2-096F-45E4-ACB0-FE226BD1DF31}"/>
              </a:ext>
            </a:extLst>
          </p:cNvPr>
          <p:cNvSpPr>
            <a:spLocks noGrp="1"/>
          </p:cNvSpPr>
          <p:nvPr>
            <p:ph type="sldNum" sz="quarter" idx="12"/>
          </p:nvPr>
        </p:nvSpPr>
        <p:spPr/>
        <p:txBody>
          <a:bodyPr/>
          <a:lstStyle/>
          <a:p>
            <a:fld id="{085C3BF6-B217-42EC-92C4-F43C2BC4E445}" type="slidenum">
              <a:rPr lang="zh-CN" altLang="en-US" smtClean="0"/>
              <a:pPr/>
              <a:t>20</a:t>
            </a:fld>
            <a:r>
              <a:rPr lang="en-US" altLang="zh-CN"/>
              <a:t>/41</a:t>
            </a:r>
            <a:endParaRPr lang="zh-CN" altLang="en-US" dirty="0"/>
          </a:p>
        </p:txBody>
      </p:sp>
    </p:spTree>
    <p:extLst>
      <p:ext uri="{BB962C8B-B14F-4D97-AF65-F5344CB8AC3E}">
        <p14:creationId xmlns:p14="http://schemas.microsoft.com/office/powerpoint/2010/main" val="140537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33B5C-C185-4B4D-A5C0-8E8593F10D7F}"/>
              </a:ext>
            </a:extLst>
          </p:cNvPr>
          <p:cNvSpPr>
            <a:spLocks noGrp="1"/>
          </p:cNvSpPr>
          <p:nvPr>
            <p:ph type="title"/>
          </p:nvPr>
        </p:nvSpPr>
        <p:spPr/>
        <p:txBody>
          <a:bodyPr/>
          <a:lstStyle/>
          <a:p>
            <a:r>
              <a:rPr lang="en-US" altLang="zh-CN" dirty="0"/>
              <a:t>Coreference Resolution (traditional)</a:t>
            </a:r>
            <a:endParaRPr lang="zh-CN" altLang="en-US" dirty="0"/>
          </a:p>
        </p:txBody>
      </p:sp>
      <p:sp>
        <p:nvSpPr>
          <p:cNvPr id="3" name="内容占位符 2">
            <a:extLst>
              <a:ext uri="{FF2B5EF4-FFF2-40B4-BE49-F238E27FC236}">
                <a16:creationId xmlns:a16="http://schemas.microsoft.com/office/drawing/2014/main" id="{188B21BA-8665-408C-821B-0878790C2E41}"/>
              </a:ext>
            </a:extLst>
          </p:cNvPr>
          <p:cNvSpPr>
            <a:spLocks noGrp="1"/>
          </p:cNvSpPr>
          <p:nvPr>
            <p:ph idx="1"/>
          </p:nvPr>
        </p:nvSpPr>
        <p:spPr/>
        <p:txBody>
          <a:bodyPr/>
          <a:lstStyle/>
          <a:p>
            <a:r>
              <a:rPr lang="en-US" altLang="zh-CN" dirty="0"/>
              <a:t>Winograd Schema Challenge (WSC)</a:t>
            </a:r>
          </a:p>
          <a:p>
            <a:pPr lvl="1"/>
            <a:r>
              <a:rPr lang="en-US" altLang="zh-CN" b="1" dirty="0"/>
              <a:t>The trophy </a:t>
            </a:r>
            <a:r>
              <a:rPr lang="en-US" altLang="zh-CN" dirty="0"/>
              <a:t>doesn’t fit in </a:t>
            </a:r>
            <a:r>
              <a:rPr lang="en-US" altLang="zh-CN" b="1" dirty="0"/>
              <a:t>the brown suitcase </a:t>
            </a:r>
            <a:r>
              <a:rPr lang="en-US" altLang="zh-CN" dirty="0"/>
              <a:t>because </a:t>
            </a:r>
            <a:r>
              <a:rPr lang="en-US" altLang="zh-CN" u="sng" dirty="0"/>
              <a:t>it</a:t>
            </a:r>
            <a:r>
              <a:rPr lang="en-US" altLang="zh-CN" dirty="0"/>
              <a:t> is too big. </a:t>
            </a:r>
          </a:p>
          <a:p>
            <a:pPr marL="457200" lvl="1" indent="0">
              <a:buNone/>
            </a:pPr>
            <a:r>
              <a:rPr lang="en-US" altLang="zh-CN" dirty="0"/>
              <a:t>   What is too big?      </a:t>
            </a:r>
            <a:r>
              <a:rPr lang="en-US" altLang="zh-CN" sz="2400" dirty="0"/>
              <a:t>A. The trophy      B. The suitcase</a:t>
            </a:r>
          </a:p>
          <a:p>
            <a:pPr lvl="1"/>
            <a:r>
              <a:rPr lang="en-US" altLang="zh-CN" dirty="0"/>
              <a:t>Binary choice, candidates in one sentence</a:t>
            </a:r>
          </a:p>
          <a:p>
            <a:r>
              <a:rPr lang="en-US" altLang="zh-CN" dirty="0" err="1"/>
              <a:t>OntoNotes</a:t>
            </a:r>
            <a:r>
              <a:rPr lang="en-US" altLang="zh-CN" dirty="0"/>
              <a:t> 5.0 / </a:t>
            </a:r>
            <a:r>
              <a:rPr lang="en-US" altLang="zh-CN" dirty="0" err="1"/>
              <a:t>CoNLL</a:t>
            </a:r>
            <a:r>
              <a:rPr lang="en-US" altLang="zh-CN" dirty="0"/>
              <a:t> 2012</a:t>
            </a:r>
          </a:p>
          <a:p>
            <a:pPr lvl="1"/>
            <a:r>
              <a:rPr lang="en-US" altLang="zh-CN" dirty="0"/>
              <a:t>Pairwise-span matching, within several sentences</a:t>
            </a:r>
            <a:endParaRPr lang="zh-CN" altLang="en-US" dirty="0"/>
          </a:p>
        </p:txBody>
      </p:sp>
      <p:pic>
        <p:nvPicPr>
          <p:cNvPr id="1030" name="Picture 6" descr="State-of-the-art neural coreference resolution for chatbots | by Thomas  Wolf | HuggingFace | Medium">
            <a:extLst>
              <a:ext uri="{FF2B5EF4-FFF2-40B4-BE49-F238E27FC236}">
                <a16:creationId xmlns:a16="http://schemas.microsoft.com/office/drawing/2014/main" id="{C139087B-289F-418C-9A63-ECFB0B3B3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54525"/>
            <a:ext cx="12192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F4A0084-115A-4A17-80C5-23A1A638FB91}"/>
              </a:ext>
            </a:extLst>
          </p:cNvPr>
          <p:cNvSpPr>
            <a:spLocks noGrp="1"/>
          </p:cNvSpPr>
          <p:nvPr>
            <p:ph type="sldNum" sz="quarter" idx="12"/>
          </p:nvPr>
        </p:nvSpPr>
        <p:spPr/>
        <p:txBody>
          <a:bodyPr/>
          <a:lstStyle/>
          <a:p>
            <a:fld id="{085C3BF6-B217-42EC-92C4-F43C2BC4E445}" type="slidenum">
              <a:rPr lang="zh-CN" altLang="en-US" smtClean="0"/>
              <a:pPr/>
              <a:t>21</a:t>
            </a:fld>
            <a:r>
              <a:rPr lang="en-US" altLang="zh-CN"/>
              <a:t>/41</a:t>
            </a:r>
            <a:endParaRPr lang="zh-CN" altLang="en-US" dirty="0"/>
          </a:p>
        </p:txBody>
      </p:sp>
    </p:spTree>
    <p:extLst>
      <p:ext uri="{BB962C8B-B14F-4D97-AF65-F5344CB8AC3E}">
        <p14:creationId xmlns:p14="http://schemas.microsoft.com/office/powerpoint/2010/main" val="71009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2517AA-3F9B-4B05-AD99-46D19F4B5C5F}"/>
              </a:ext>
            </a:extLst>
          </p:cNvPr>
          <p:cNvSpPr>
            <a:spLocks noGrp="1"/>
          </p:cNvSpPr>
          <p:nvPr>
            <p:ph type="title"/>
          </p:nvPr>
        </p:nvSpPr>
        <p:spPr/>
        <p:txBody>
          <a:bodyPr/>
          <a:lstStyle/>
          <a:p>
            <a:r>
              <a:rPr lang="en-US" altLang="zh-CN" dirty="0"/>
              <a:t>Chapter-wise </a:t>
            </a:r>
            <a:r>
              <a:rPr lang="en-US" altLang="zh-CN" dirty="0" err="1"/>
              <a:t>PerNER</a:t>
            </a:r>
            <a:r>
              <a:rPr lang="en-US" altLang="zh-CN" dirty="0"/>
              <a:t> </a:t>
            </a:r>
            <a:r>
              <a:rPr lang="en-US" altLang="zh-CN" dirty="0" err="1"/>
              <a:t>Coref</a:t>
            </a:r>
            <a:endParaRPr lang="zh-CN" altLang="en-US" dirty="0"/>
          </a:p>
        </p:txBody>
      </p:sp>
      <p:sp>
        <p:nvSpPr>
          <p:cNvPr id="3" name="内容占位符 2">
            <a:extLst>
              <a:ext uri="{FF2B5EF4-FFF2-40B4-BE49-F238E27FC236}">
                <a16:creationId xmlns:a16="http://schemas.microsoft.com/office/drawing/2014/main" id="{355328D9-C8E1-4BF5-867D-9D67589CC597}"/>
              </a:ext>
            </a:extLst>
          </p:cNvPr>
          <p:cNvSpPr>
            <a:spLocks noGrp="1"/>
          </p:cNvSpPr>
          <p:nvPr>
            <p:ph idx="1"/>
          </p:nvPr>
        </p:nvSpPr>
        <p:spPr/>
        <p:txBody>
          <a:bodyPr/>
          <a:lstStyle/>
          <a:p>
            <a:r>
              <a:rPr lang="en-US" altLang="zh-CN" dirty="0"/>
              <a:t>Candidates: Person names only, no other entities</a:t>
            </a:r>
          </a:p>
          <a:p>
            <a:endParaRPr lang="en-US" altLang="zh-CN" dirty="0"/>
          </a:p>
          <a:p>
            <a:r>
              <a:rPr lang="en-US" altLang="zh-CN" dirty="0"/>
              <a:t>Primary name (Standard name across chapter/book)</a:t>
            </a:r>
          </a:p>
          <a:p>
            <a:pPr lvl="1"/>
            <a:r>
              <a:rPr lang="en-US" altLang="zh-CN" dirty="0"/>
              <a:t>Name starting with Chinese family names</a:t>
            </a:r>
          </a:p>
          <a:p>
            <a:pPr lvl="1"/>
            <a:r>
              <a:rPr lang="en-US" altLang="zh-CN" dirty="0"/>
              <a:t>Or the most frequent K mentions in a chapter/book</a:t>
            </a:r>
          </a:p>
          <a:p>
            <a:r>
              <a:rPr lang="en-US" altLang="zh-CN" dirty="0"/>
              <a:t>Candidate name (temporary mention of a character)</a:t>
            </a:r>
          </a:p>
          <a:p>
            <a:pPr lvl="1"/>
            <a:r>
              <a:rPr lang="en-US" altLang="zh-CN" dirty="0"/>
              <a:t>Other names except primary names</a:t>
            </a:r>
          </a:p>
          <a:p>
            <a:r>
              <a:rPr lang="en-US" altLang="zh-CN" dirty="0"/>
              <a:t>New formulation: Match each candidate to a primary name</a:t>
            </a:r>
            <a:endParaRPr lang="zh-CN" altLang="en-US" dirty="0"/>
          </a:p>
        </p:txBody>
      </p:sp>
      <p:graphicFrame>
        <p:nvGraphicFramePr>
          <p:cNvPr id="5" name="表格 5">
            <a:extLst>
              <a:ext uri="{FF2B5EF4-FFF2-40B4-BE49-F238E27FC236}">
                <a16:creationId xmlns:a16="http://schemas.microsoft.com/office/drawing/2014/main" id="{69ABC5AF-52E1-4543-B094-F45B02152A68}"/>
              </a:ext>
            </a:extLst>
          </p:cNvPr>
          <p:cNvGraphicFramePr>
            <a:graphicFrameLocks noGrp="1"/>
          </p:cNvGraphicFramePr>
          <p:nvPr>
            <p:extLst>
              <p:ext uri="{D42A27DB-BD31-4B8C-83A1-F6EECF244321}">
                <p14:modId xmlns:p14="http://schemas.microsoft.com/office/powerpoint/2010/main" val="1230599777"/>
              </p:ext>
            </p:extLst>
          </p:nvPr>
        </p:nvGraphicFramePr>
        <p:xfrm>
          <a:off x="1651000" y="5617845"/>
          <a:ext cx="8128000" cy="79248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254165416"/>
                    </a:ext>
                  </a:extLst>
                </a:gridCol>
                <a:gridCol w="1625600">
                  <a:extLst>
                    <a:ext uri="{9D8B030D-6E8A-4147-A177-3AD203B41FA5}">
                      <a16:colId xmlns:a16="http://schemas.microsoft.com/office/drawing/2014/main" val="2100425661"/>
                    </a:ext>
                  </a:extLst>
                </a:gridCol>
                <a:gridCol w="1625600">
                  <a:extLst>
                    <a:ext uri="{9D8B030D-6E8A-4147-A177-3AD203B41FA5}">
                      <a16:colId xmlns:a16="http://schemas.microsoft.com/office/drawing/2014/main" val="494195558"/>
                    </a:ext>
                  </a:extLst>
                </a:gridCol>
                <a:gridCol w="1625600">
                  <a:extLst>
                    <a:ext uri="{9D8B030D-6E8A-4147-A177-3AD203B41FA5}">
                      <a16:colId xmlns:a16="http://schemas.microsoft.com/office/drawing/2014/main" val="2982240323"/>
                    </a:ext>
                  </a:extLst>
                </a:gridCol>
                <a:gridCol w="1625600">
                  <a:extLst>
                    <a:ext uri="{9D8B030D-6E8A-4147-A177-3AD203B41FA5}">
                      <a16:colId xmlns:a16="http://schemas.microsoft.com/office/drawing/2014/main" val="176495525"/>
                    </a:ext>
                  </a:extLst>
                </a:gridCol>
              </a:tblGrid>
              <a:tr h="370840">
                <a:tc>
                  <a:txBody>
                    <a:bodyPr/>
                    <a:lstStyle/>
                    <a:p>
                      <a:pPr algn="ctr"/>
                      <a:r>
                        <a:rPr lang="en-US" altLang="zh-CN" sz="2000" dirty="0"/>
                        <a:t>Candidate</a:t>
                      </a:r>
                      <a:endParaRPr lang="zh-CN" altLang="en-US" sz="2000" dirty="0"/>
                    </a:p>
                  </a:txBody>
                  <a:tcPr/>
                </a:tc>
                <a:tc>
                  <a:txBody>
                    <a:bodyPr/>
                    <a:lstStyle/>
                    <a:p>
                      <a:pPr algn="ctr"/>
                      <a:r>
                        <a:rPr lang="zh-CN" altLang="en-US" sz="2000" dirty="0"/>
                        <a:t>杰伦</a:t>
                      </a:r>
                    </a:p>
                  </a:txBody>
                  <a:tcPr/>
                </a:tc>
                <a:tc>
                  <a:txBody>
                    <a:bodyPr/>
                    <a:lstStyle/>
                    <a:p>
                      <a:pPr algn="ctr"/>
                      <a:r>
                        <a:rPr lang="zh-CN" altLang="en-US" sz="2000" dirty="0"/>
                        <a:t>“行走的</a:t>
                      </a:r>
                      <a:r>
                        <a:rPr lang="en-US" altLang="zh-CN" sz="2000" dirty="0"/>
                        <a:t>CD</a:t>
                      </a:r>
                      <a:r>
                        <a:rPr lang="zh-CN" altLang="en-US" sz="2000" dirty="0"/>
                        <a:t>”</a:t>
                      </a:r>
                    </a:p>
                  </a:txBody>
                  <a:tcPr/>
                </a:tc>
                <a:tc>
                  <a:txBody>
                    <a:bodyPr/>
                    <a:lstStyle/>
                    <a:p>
                      <a:pPr algn="ctr"/>
                      <a:r>
                        <a:rPr lang="zh-CN" altLang="en-US" sz="2000" dirty="0"/>
                        <a:t>王思聪的爹</a:t>
                      </a:r>
                    </a:p>
                  </a:txBody>
                  <a:tcPr/>
                </a:tc>
                <a:tc>
                  <a:txBody>
                    <a:bodyPr/>
                    <a:lstStyle/>
                    <a:p>
                      <a:pPr algn="ctr"/>
                      <a:r>
                        <a:rPr lang="zh-CN" altLang="en-US" sz="2000" dirty="0"/>
                        <a:t>他</a:t>
                      </a:r>
                    </a:p>
                  </a:txBody>
                  <a:tcPr/>
                </a:tc>
                <a:extLst>
                  <a:ext uri="{0D108BD9-81ED-4DB2-BD59-A6C34878D82A}">
                    <a16:rowId xmlns:a16="http://schemas.microsoft.com/office/drawing/2014/main" val="3027536331"/>
                  </a:ext>
                </a:extLst>
              </a:tr>
              <a:tr h="370840">
                <a:tc>
                  <a:txBody>
                    <a:bodyPr/>
                    <a:lstStyle/>
                    <a:p>
                      <a:pPr algn="ctr"/>
                      <a:r>
                        <a:rPr lang="en-US" altLang="zh-CN" sz="2000" dirty="0"/>
                        <a:t>Primary</a:t>
                      </a:r>
                      <a:endParaRPr lang="zh-CN" altLang="en-US" sz="2000" dirty="0"/>
                    </a:p>
                  </a:txBody>
                  <a:tcPr/>
                </a:tc>
                <a:tc>
                  <a:txBody>
                    <a:bodyPr/>
                    <a:lstStyle/>
                    <a:p>
                      <a:pPr algn="ctr"/>
                      <a:r>
                        <a:rPr lang="zh-CN" altLang="en-US" sz="2000" dirty="0"/>
                        <a:t>周杰伦</a:t>
                      </a:r>
                    </a:p>
                  </a:txBody>
                  <a:tcPr/>
                </a:tc>
                <a:tc>
                  <a:txBody>
                    <a:bodyPr/>
                    <a:lstStyle/>
                    <a:p>
                      <a:pPr algn="ctr"/>
                      <a:r>
                        <a:rPr lang="zh-CN" altLang="en-US" sz="2000" dirty="0"/>
                        <a:t>林俊杰</a:t>
                      </a:r>
                    </a:p>
                  </a:txBody>
                  <a:tcPr/>
                </a:tc>
                <a:tc>
                  <a:txBody>
                    <a:bodyPr/>
                    <a:lstStyle/>
                    <a:p>
                      <a:pPr algn="ctr"/>
                      <a:r>
                        <a:rPr lang="zh-CN" altLang="en-US" sz="2000" dirty="0"/>
                        <a:t>王健林</a:t>
                      </a:r>
                    </a:p>
                  </a:txBody>
                  <a:tcPr/>
                </a:tc>
                <a:tc>
                  <a:txBody>
                    <a:bodyPr/>
                    <a:lstStyle/>
                    <a:p>
                      <a:pPr algn="ctr"/>
                      <a:r>
                        <a:rPr lang="en-US" altLang="zh-CN" sz="2000" dirty="0"/>
                        <a:t>XXX</a:t>
                      </a:r>
                      <a:endParaRPr lang="zh-CN" altLang="en-US" sz="2000" dirty="0"/>
                    </a:p>
                  </a:txBody>
                  <a:tcPr/>
                </a:tc>
                <a:extLst>
                  <a:ext uri="{0D108BD9-81ED-4DB2-BD59-A6C34878D82A}">
                    <a16:rowId xmlns:a16="http://schemas.microsoft.com/office/drawing/2014/main" val="1182800935"/>
                  </a:ext>
                </a:extLst>
              </a:tr>
            </a:tbl>
          </a:graphicData>
        </a:graphic>
      </p:graphicFrame>
      <p:sp>
        <p:nvSpPr>
          <p:cNvPr id="4" name="灯片编号占位符 3">
            <a:extLst>
              <a:ext uri="{FF2B5EF4-FFF2-40B4-BE49-F238E27FC236}">
                <a16:creationId xmlns:a16="http://schemas.microsoft.com/office/drawing/2014/main" id="{E8055607-D9F0-4CF2-89F5-0960C09FEE57}"/>
              </a:ext>
            </a:extLst>
          </p:cNvPr>
          <p:cNvSpPr>
            <a:spLocks noGrp="1"/>
          </p:cNvSpPr>
          <p:nvPr>
            <p:ph type="sldNum" sz="quarter" idx="12"/>
          </p:nvPr>
        </p:nvSpPr>
        <p:spPr/>
        <p:txBody>
          <a:bodyPr/>
          <a:lstStyle/>
          <a:p>
            <a:fld id="{085C3BF6-B217-42EC-92C4-F43C2BC4E445}" type="slidenum">
              <a:rPr lang="zh-CN" altLang="en-US" smtClean="0"/>
              <a:pPr/>
              <a:t>22</a:t>
            </a:fld>
            <a:r>
              <a:rPr lang="en-US" altLang="zh-CN"/>
              <a:t>/41</a:t>
            </a:r>
            <a:endParaRPr lang="zh-CN" altLang="en-US" dirty="0"/>
          </a:p>
        </p:txBody>
      </p:sp>
    </p:spTree>
    <p:extLst>
      <p:ext uri="{BB962C8B-B14F-4D97-AF65-F5344CB8AC3E}">
        <p14:creationId xmlns:p14="http://schemas.microsoft.com/office/powerpoint/2010/main" val="11510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F7D77-DCEF-4B68-8954-241607923B11}"/>
              </a:ext>
            </a:extLst>
          </p:cNvPr>
          <p:cNvSpPr>
            <a:spLocks noGrp="1"/>
          </p:cNvSpPr>
          <p:nvPr>
            <p:ph type="title"/>
          </p:nvPr>
        </p:nvSpPr>
        <p:spPr/>
        <p:txBody>
          <a:bodyPr/>
          <a:lstStyle/>
          <a:p>
            <a:r>
              <a:rPr lang="en-US" altLang="zh-CN" dirty="0">
                <a:solidFill>
                  <a:srgbClr val="FF0000"/>
                </a:solidFill>
              </a:rPr>
              <a:t>Quiz: </a:t>
            </a:r>
            <a:r>
              <a:rPr lang="en-US" altLang="zh-CN" dirty="0" err="1"/>
              <a:t>Coref</a:t>
            </a:r>
            <a:endParaRPr lang="zh-CN" altLang="en-US" dirty="0"/>
          </a:p>
        </p:txBody>
      </p:sp>
      <p:sp>
        <p:nvSpPr>
          <p:cNvPr id="3" name="内容占位符 2">
            <a:extLst>
              <a:ext uri="{FF2B5EF4-FFF2-40B4-BE49-F238E27FC236}">
                <a16:creationId xmlns:a16="http://schemas.microsoft.com/office/drawing/2014/main" id="{DA855F9E-FD95-4EFD-8915-C87C0EEA75F8}"/>
              </a:ext>
            </a:extLst>
          </p:cNvPr>
          <p:cNvSpPr>
            <a:spLocks noGrp="1"/>
          </p:cNvSpPr>
          <p:nvPr>
            <p:ph idx="1"/>
          </p:nvPr>
        </p:nvSpPr>
        <p:spPr/>
        <p:txBody>
          <a:bodyPr/>
          <a:lstStyle/>
          <a:p>
            <a:r>
              <a:rPr lang="zh-CN" altLang="en-US" dirty="0"/>
              <a:t>“</a:t>
            </a:r>
            <a:r>
              <a:rPr lang="zh-CN" altLang="en-US" u="sng" dirty="0"/>
              <a:t>罗辑的破壁人</a:t>
            </a:r>
            <a:r>
              <a:rPr lang="zh-CN" altLang="en-US" dirty="0"/>
              <a:t>就是</a:t>
            </a:r>
            <a:r>
              <a:rPr lang="zh-CN" altLang="en-US" u="sng" dirty="0"/>
              <a:t>他自己</a:t>
            </a:r>
            <a:r>
              <a:rPr lang="zh-CN" altLang="en-US" dirty="0"/>
              <a:t>，</a:t>
            </a:r>
            <a:r>
              <a:rPr lang="zh-CN" altLang="en-US" u="sng" dirty="0"/>
              <a:t>他</a:t>
            </a:r>
            <a:r>
              <a:rPr lang="zh-CN" altLang="en-US" dirty="0"/>
              <a:t>需要</a:t>
            </a:r>
            <a:r>
              <a:rPr lang="zh-CN" altLang="en-US" u="sng" dirty="0"/>
              <a:t>自己</a:t>
            </a:r>
            <a:r>
              <a:rPr lang="zh-CN" altLang="en-US" dirty="0"/>
              <a:t>找出</a:t>
            </a:r>
            <a:r>
              <a:rPr lang="zh-CN" altLang="en-US" u="sng" dirty="0"/>
              <a:t>他</a:t>
            </a:r>
            <a:r>
              <a:rPr lang="zh-CN" altLang="en-US" dirty="0"/>
              <a:t>对</a:t>
            </a:r>
            <a:r>
              <a:rPr lang="zh-CN" altLang="en-US" u="sng" dirty="0"/>
              <a:t>主</a:t>
            </a:r>
            <a:r>
              <a:rPr lang="zh-CN" altLang="en-US" dirty="0"/>
              <a:t>的威胁所在。”</a:t>
            </a:r>
            <a:r>
              <a:rPr lang="zh-CN" altLang="en-US" u="sng" dirty="0"/>
              <a:t>秦始皇</a:t>
            </a:r>
            <a:r>
              <a:rPr lang="zh-CN" altLang="en-US" dirty="0"/>
              <a:t>说。 </a:t>
            </a:r>
            <a:r>
              <a:rPr lang="en-US" altLang="zh-CN" dirty="0"/>
              <a:t>…… </a:t>
            </a:r>
          </a:p>
          <a:p>
            <a:pPr marL="0" indent="0">
              <a:buNone/>
            </a:pPr>
            <a:r>
              <a:rPr lang="zh-CN" altLang="en-US" dirty="0"/>
              <a:t>“</a:t>
            </a:r>
            <a:r>
              <a:rPr lang="zh-CN" altLang="en-US" u="sng" dirty="0"/>
              <a:t>所有的面壁者</a:t>
            </a:r>
            <a:r>
              <a:rPr lang="zh-CN" altLang="en-US" dirty="0"/>
              <a:t>中，</a:t>
            </a:r>
            <a:r>
              <a:rPr lang="zh-CN" altLang="en-US" u="sng" dirty="0"/>
              <a:t>罗辑</a:t>
            </a:r>
            <a:r>
              <a:rPr lang="zh-CN" altLang="en-US" dirty="0"/>
              <a:t>是不是最大的威胁？”</a:t>
            </a:r>
            <a:r>
              <a:rPr lang="zh-CN" altLang="en-US" u="sng" dirty="0"/>
              <a:t>有人</a:t>
            </a:r>
            <a:r>
              <a:rPr lang="zh-CN" altLang="en-US" dirty="0"/>
              <a:t>小心翼翼地问。 “这</a:t>
            </a:r>
            <a:r>
              <a:rPr lang="zh-CN" altLang="en-US" u="sng" dirty="0"/>
              <a:t>我们</a:t>
            </a:r>
            <a:r>
              <a:rPr lang="zh-CN" altLang="en-US" dirty="0"/>
              <a:t>也不知道，只有一点是清楚的，”</a:t>
            </a:r>
            <a:r>
              <a:rPr lang="zh-CN" altLang="en-US" u="sng" dirty="0"/>
              <a:t>秦始皇</a:t>
            </a:r>
            <a:r>
              <a:rPr lang="zh-CN" altLang="en-US" dirty="0"/>
              <a:t>仰望着在蓝黑间变幻的天幕说，“在</a:t>
            </a:r>
            <a:r>
              <a:rPr lang="zh-CN" altLang="en-US" u="sng" dirty="0"/>
              <a:t>四个面壁者</a:t>
            </a:r>
            <a:r>
              <a:rPr lang="zh-CN" altLang="en-US" dirty="0"/>
              <a:t>中。只有</a:t>
            </a:r>
            <a:r>
              <a:rPr lang="zh-CN" altLang="en-US" u="sng" dirty="0"/>
              <a:t>他</a:t>
            </a:r>
            <a:r>
              <a:rPr lang="zh-CN" altLang="en-US" dirty="0"/>
              <a:t>，直接与</a:t>
            </a:r>
            <a:r>
              <a:rPr lang="zh-CN" altLang="en-US" u="sng" dirty="0"/>
              <a:t>主</a:t>
            </a:r>
            <a:r>
              <a:rPr lang="zh-CN" altLang="en-US" dirty="0"/>
              <a:t>对决。”</a:t>
            </a:r>
            <a:endParaRPr lang="en-US" altLang="zh-CN" dirty="0"/>
          </a:p>
          <a:p>
            <a:r>
              <a:rPr lang="en-US" altLang="zh-CN" dirty="0"/>
              <a:t>1. Primary names? </a:t>
            </a:r>
          </a:p>
          <a:p>
            <a:r>
              <a:rPr lang="en-US" altLang="zh-CN" dirty="0"/>
              <a:t>2. Find their primary names</a:t>
            </a:r>
          </a:p>
          <a:p>
            <a:endParaRPr lang="zh-CN" altLang="en-US" dirty="0"/>
          </a:p>
        </p:txBody>
      </p:sp>
      <p:graphicFrame>
        <p:nvGraphicFramePr>
          <p:cNvPr id="4" name="表格 5">
            <a:extLst>
              <a:ext uri="{FF2B5EF4-FFF2-40B4-BE49-F238E27FC236}">
                <a16:creationId xmlns:a16="http://schemas.microsoft.com/office/drawing/2014/main" id="{85E4340D-58EB-408C-948A-9705989F1AA7}"/>
              </a:ext>
            </a:extLst>
          </p:cNvPr>
          <p:cNvGraphicFramePr>
            <a:graphicFrameLocks noGrp="1"/>
          </p:cNvGraphicFramePr>
          <p:nvPr>
            <p:extLst>
              <p:ext uri="{D42A27DB-BD31-4B8C-83A1-F6EECF244321}">
                <p14:modId xmlns:p14="http://schemas.microsoft.com/office/powerpoint/2010/main" val="3284883739"/>
              </p:ext>
            </p:extLst>
          </p:nvPr>
        </p:nvGraphicFramePr>
        <p:xfrm>
          <a:off x="1079500" y="5141595"/>
          <a:ext cx="9893302" cy="792480"/>
        </p:xfrm>
        <a:graphic>
          <a:graphicData uri="http://schemas.openxmlformats.org/drawingml/2006/table">
            <a:tbl>
              <a:tblPr firstRow="1" bandRow="1">
                <a:tableStyleId>{5940675A-B579-460E-94D1-54222C63F5DA}</a:tableStyleId>
              </a:tblPr>
              <a:tblGrid>
                <a:gridCol w="1648884">
                  <a:extLst>
                    <a:ext uri="{9D8B030D-6E8A-4147-A177-3AD203B41FA5}">
                      <a16:colId xmlns:a16="http://schemas.microsoft.com/office/drawing/2014/main" val="2254165416"/>
                    </a:ext>
                  </a:extLst>
                </a:gridCol>
                <a:gridCol w="1835671">
                  <a:extLst>
                    <a:ext uri="{9D8B030D-6E8A-4147-A177-3AD203B41FA5}">
                      <a16:colId xmlns:a16="http://schemas.microsoft.com/office/drawing/2014/main" val="2100425661"/>
                    </a:ext>
                  </a:extLst>
                </a:gridCol>
                <a:gridCol w="1462095">
                  <a:extLst>
                    <a:ext uri="{9D8B030D-6E8A-4147-A177-3AD203B41FA5}">
                      <a16:colId xmlns:a16="http://schemas.microsoft.com/office/drawing/2014/main" val="494195558"/>
                    </a:ext>
                  </a:extLst>
                </a:gridCol>
                <a:gridCol w="1648884">
                  <a:extLst>
                    <a:ext uri="{9D8B030D-6E8A-4147-A177-3AD203B41FA5}">
                      <a16:colId xmlns:a16="http://schemas.microsoft.com/office/drawing/2014/main" val="2982240323"/>
                    </a:ext>
                  </a:extLst>
                </a:gridCol>
                <a:gridCol w="1648884">
                  <a:extLst>
                    <a:ext uri="{9D8B030D-6E8A-4147-A177-3AD203B41FA5}">
                      <a16:colId xmlns:a16="http://schemas.microsoft.com/office/drawing/2014/main" val="176495525"/>
                    </a:ext>
                  </a:extLst>
                </a:gridCol>
                <a:gridCol w="1648884">
                  <a:extLst>
                    <a:ext uri="{9D8B030D-6E8A-4147-A177-3AD203B41FA5}">
                      <a16:colId xmlns:a16="http://schemas.microsoft.com/office/drawing/2014/main" val="706517164"/>
                    </a:ext>
                  </a:extLst>
                </a:gridCol>
              </a:tblGrid>
              <a:tr h="370840">
                <a:tc>
                  <a:txBody>
                    <a:bodyPr/>
                    <a:lstStyle/>
                    <a:p>
                      <a:pPr algn="ctr"/>
                      <a:r>
                        <a:rPr lang="en-US" altLang="zh-CN" sz="2000" dirty="0"/>
                        <a:t>Candidate</a:t>
                      </a:r>
                      <a:endParaRPr lang="zh-CN" altLang="en-US" sz="2000" dirty="0"/>
                    </a:p>
                  </a:txBody>
                  <a:tcPr/>
                </a:tc>
                <a:tc>
                  <a:txBody>
                    <a:bodyPr/>
                    <a:lstStyle/>
                    <a:p>
                      <a:pPr algn="ctr"/>
                      <a:r>
                        <a:rPr lang="zh-CN" altLang="en-US" sz="2000" dirty="0"/>
                        <a:t>罗辑的破壁人</a:t>
                      </a:r>
                    </a:p>
                  </a:txBody>
                  <a:tcPr/>
                </a:tc>
                <a:tc>
                  <a:txBody>
                    <a:bodyPr/>
                    <a:lstStyle/>
                    <a:p>
                      <a:pPr algn="ctr"/>
                      <a:r>
                        <a:rPr lang="zh-CN" altLang="en-US" sz="2000" dirty="0"/>
                        <a:t>他自己</a:t>
                      </a:r>
                    </a:p>
                  </a:txBody>
                  <a:tcPr/>
                </a:tc>
                <a:tc>
                  <a:txBody>
                    <a:bodyPr/>
                    <a:lstStyle/>
                    <a:p>
                      <a:pPr algn="ctr"/>
                      <a:r>
                        <a:rPr lang="zh-CN" altLang="en-US" sz="2000" dirty="0"/>
                        <a:t>秦始皇</a:t>
                      </a:r>
                    </a:p>
                  </a:txBody>
                  <a:tcPr/>
                </a:tc>
                <a:tc>
                  <a:txBody>
                    <a:bodyPr/>
                    <a:lstStyle/>
                    <a:p>
                      <a:pPr algn="ctr"/>
                      <a:r>
                        <a:rPr lang="zh-CN" altLang="en-US" sz="2000" dirty="0"/>
                        <a:t>有人</a:t>
                      </a:r>
                    </a:p>
                  </a:txBody>
                  <a:tcPr/>
                </a:tc>
                <a:tc>
                  <a:txBody>
                    <a:bodyPr/>
                    <a:lstStyle/>
                    <a:p>
                      <a:pPr algn="ctr"/>
                      <a:r>
                        <a:rPr lang="zh-CN" altLang="en-US" sz="2000" dirty="0"/>
                        <a:t>四个面壁者</a:t>
                      </a:r>
                    </a:p>
                  </a:txBody>
                  <a:tcPr/>
                </a:tc>
                <a:extLst>
                  <a:ext uri="{0D108BD9-81ED-4DB2-BD59-A6C34878D82A}">
                    <a16:rowId xmlns:a16="http://schemas.microsoft.com/office/drawing/2014/main" val="3027536331"/>
                  </a:ext>
                </a:extLst>
              </a:tr>
              <a:tr h="370840">
                <a:tc>
                  <a:txBody>
                    <a:bodyPr/>
                    <a:lstStyle/>
                    <a:p>
                      <a:pPr algn="ctr"/>
                      <a:r>
                        <a:rPr lang="en-US" altLang="zh-CN" sz="2000" dirty="0"/>
                        <a:t>Primary</a:t>
                      </a:r>
                      <a:endParaRPr lang="zh-CN" altLang="en-US" sz="2000" dirty="0"/>
                    </a:p>
                  </a:txBody>
                  <a:tcPr/>
                </a:tc>
                <a:tc>
                  <a:txBody>
                    <a:bodyPr/>
                    <a:lstStyle/>
                    <a:p>
                      <a:pPr algn="ctr"/>
                      <a:r>
                        <a:rPr lang="zh-CN" altLang="en-US" sz="2000" dirty="0"/>
                        <a:t>罗辑</a:t>
                      </a:r>
                    </a:p>
                  </a:txBody>
                  <a:tcPr/>
                </a:tc>
                <a:tc>
                  <a:txBody>
                    <a:bodyPr/>
                    <a:lstStyle/>
                    <a:p>
                      <a:pPr algn="ctr"/>
                      <a:r>
                        <a:rPr lang="zh-CN" altLang="en-US" sz="2000" dirty="0"/>
                        <a:t>罗辑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秦始皇</a:t>
                      </a:r>
                    </a:p>
                  </a:txBody>
                  <a:tcPr/>
                </a:tc>
                <a:tc>
                  <a:txBody>
                    <a:bodyPr/>
                    <a:lstStyle/>
                    <a:p>
                      <a:pPr algn="ctr"/>
                      <a:r>
                        <a:rPr lang="zh-CN" altLang="en-US" sz="2000" dirty="0"/>
                        <a:t>？</a:t>
                      </a:r>
                    </a:p>
                  </a:txBody>
                  <a:tcPr/>
                </a:tc>
                <a:tc>
                  <a:txBody>
                    <a:bodyPr/>
                    <a:lstStyle/>
                    <a:p>
                      <a:pPr algn="ctr"/>
                      <a:r>
                        <a:rPr lang="en-US" altLang="zh-CN" sz="2000" dirty="0"/>
                        <a:t>N/A</a:t>
                      </a:r>
                      <a:endParaRPr lang="zh-CN" altLang="en-US" sz="2000" dirty="0"/>
                    </a:p>
                  </a:txBody>
                  <a:tcPr/>
                </a:tc>
                <a:extLst>
                  <a:ext uri="{0D108BD9-81ED-4DB2-BD59-A6C34878D82A}">
                    <a16:rowId xmlns:a16="http://schemas.microsoft.com/office/drawing/2014/main" val="1182800935"/>
                  </a:ext>
                </a:extLst>
              </a:tr>
            </a:tbl>
          </a:graphicData>
        </a:graphic>
      </p:graphicFrame>
      <p:sp>
        <p:nvSpPr>
          <p:cNvPr id="5" name="文本框 4">
            <a:extLst>
              <a:ext uri="{FF2B5EF4-FFF2-40B4-BE49-F238E27FC236}">
                <a16:creationId xmlns:a16="http://schemas.microsoft.com/office/drawing/2014/main" id="{858ABAEF-B301-4BC9-83BE-5926B6A778F1}"/>
              </a:ext>
            </a:extLst>
          </p:cNvPr>
          <p:cNvSpPr txBox="1"/>
          <p:nvPr/>
        </p:nvSpPr>
        <p:spPr>
          <a:xfrm>
            <a:off x="4943475" y="4001294"/>
            <a:ext cx="3467100" cy="461665"/>
          </a:xfrm>
          <a:prstGeom prst="rect">
            <a:avLst/>
          </a:prstGeom>
          <a:noFill/>
        </p:spPr>
        <p:txBody>
          <a:bodyPr wrap="square" rtlCol="0">
            <a:spAutoFit/>
          </a:bodyPr>
          <a:lstStyle/>
          <a:p>
            <a:pPr algn="ctr"/>
            <a:r>
              <a:rPr lang="zh-CN" altLang="en-US" sz="2400" dirty="0"/>
              <a:t>罗辑、秦始皇、（主）</a:t>
            </a:r>
          </a:p>
        </p:txBody>
      </p:sp>
      <p:sp>
        <p:nvSpPr>
          <p:cNvPr id="6" name="矩形 5">
            <a:extLst>
              <a:ext uri="{FF2B5EF4-FFF2-40B4-BE49-F238E27FC236}">
                <a16:creationId xmlns:a16="http://schemas.microsoft.com/office/drawing/2014/main" id="{DD314324-108F-4BE8-8A3F-6C7A844E0DAF}"/>
              </a:ext>
            </a:extLst>
          </p:cNvPr>
          <p:cNvSpPr/>
          <p:nvPr/>
        </p:nvSpPr>
        <p:spPr>
          <a:xfrm>
            <a:off x="2743199" y="5581650"/>
            <a:ext cx="1781175" cy="301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73B419A-52C7-4A5F-8E4A-E875DE8A1434}"/>
              </a:ext>
            </a:extLst>
          </p:cNvPr>
          <p:cNvSpPr/>
          <p:nvPr/>
        </p:nvSpPr>
        <p:spPr>
          <a:xfrm>
            <a:off x="4765674" y="5581649"/>
            <a:ext cx="1158875" cy="301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FF943E2-E030-4B93-89AF-B60D5C16869D}"/>
              </a:ext>
            </a:extLst>
          </p:cNvPr>
          <p:cNvSpPr/>
          <p:nvPr/>
        </p:nvSpPr>
        <p:spPr>
          <a:xfrm>
            <a:off x="6096000" y="5552474"/>
            <a:ext cx="1471612" cy="330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68DFAAC-94EB-4DB6-BF52-355DE73341AC}"/>
              </a:ext>
            </a:extLst>
          </p:cNvPr>
          <p:cNvSpPr/>
          <p:nvPr/>
        </p:nvSpPr>
        <p:spPr>
          <a:xfrm>
            <a:off x="7686674" y="5006658"/>
            <a:ext cx="3286128" cy="1170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CAB06E22-801E-469E-AB05-CA8264E58AB2}"/>
              </a:ext>
            </a:extLst>
          </p:cNvPr>
          <p:cNvSpPr>
            <a:spLocks noGrp="1"/>
          </p:cNvSpPr>
          <p:nvPr>
            <p:ph type="sldNum" sz="quarter" idx="12"/>
          </p:nvPr>
        </p:nvSpPr>
        <p:spPr/>
        <p:txBody>
          <a:bodyPr/>
          <a:lstStyle/>
          <a:p>
            <a:fld id="{085C3BF6-B217-42EC-92C4-F43C2BC4E445}" type="slidenum">
              <a:rPr lang="zh-CN" altLang="en-US" smtClean="0"/>
              <a:pPr/>
              <a:t>23</a:t>
            </a:fld>
            <a:r>
              <a:rPr lang="en-US" altLang="zh-CN"/>
              <a:t>/41</a:t>
            </a:r>
            <a:endParaRPr lang="zh-CN" altLang="en-US" dirty="0"/>
          </a:p>
        </p:txBody>
      </p:sp>
    </p:spTree>
    <p:extLst>
      <p:ext uri="{BB962C8B-B14F-4D97-AF65-F5344CB8AC3E}">
        <p14:creationId xmlns:p14="http://schemas.microsoft.com/office/powerpoint/2010/main" val="42417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33F1-EAF9-4CA2-9EF9-7CCD4135C325}"/>
              </a:ext>
            </a:extLst>
          </p:cNvPr>
          <p:cNvSpPr>
            <a:spLocks noGrp="1"/>
          </p:cNvSpPr>
          <p:nvPr>
            <p:ph type="title"/>
          </p:nvPr>
        </p:nvSpPr>
        <p:spPr>
          <a:xfrm>
            <a:off x="838200" y="365125"/>
            <a:ext cx="9015663" cy="1325563"/>
          </a:xfrm>
        </p:spPr>
        <p:txBody>
          <a:bodyPr/>
          <a:lstStyle/>
          <a:p>
            <a:r>
              <a:rPr lang="en-US" altLang="zh-CN" dirty="0" err="1"/>
              <a:t>Coref</a:t>
            </a:r>
            <a:r>
              <a:rPr lang="en-US" altLang="zh-CN" dirty="0"/>
              <a:t>: methods</a:t>
            </a:r>
            <a:endParaRPr lang="zh-CN" altLang="en-US" dirty="0"/>
          </a:p>
        </p:txBody>
      </p:sp>
      <p:sp>
        <p:nvSpPr>
          <p:cNvPr id="3" name="内容占位符 2">
            <a:extLst>
              <a:ext uri="{FF2B5EF4-FFF2-40B4-BE49-F238E27FC236}">
                <a16:creationId xmlns:a16="http://schemas.microsoft.com/office/drawing/2014/main" id="{64CCC5F3-C8E0-4CD4-9A60-D6280518F72C}"/>
              </a:ext>
            </a:extLst>
          </p:cNvPr>
          <p:cNvSpPr>
            <a:spLocks noGrp="1"/>
          </p:cNvSpPr>
          <p:nvPr>
            <p:ph idx="1"/>
          </p:nvPr>
        </p:nvSpPr>
        <p:spPr>
          <a:xfrm>
            <a:off x="838200" y="1825625"/>
            <a:ext cx="9015663" cy="4351338"/>
          </a:xfrm>
        </p:spPr>
        <p:txBody>
          <a:bodyPr/>
          <a:lstStyle/>
          <a:p>
            <a:pPr marL="514350" indent="-514350">
              <a:buFont typeface="+mj-lt"/>
              <a:buAutoNum type="arabicPeriod"/>
            </a:pPr>
            <a:r>
              <a:rPr lang="en-US" altLang="zh-CN" dirty="0"/>
              <a:t>Assign each candidate to</a:t>
            </a:r>
            <a:r>
              <a:rPr lang="zh-CN" altLang="en-US" dirty="0"/>
              <a:t> </a:t>
            </a:r>
            <a:r>
              <a:rPr lang="en-US" altLang="zh-CN" dirty="0"/>
              <a:t>the most possible primary name</a:t>
            </a:r>
          </a:p>
          <a:p>
            <a:pPr marL="514350" indent="-514350">
              <a:buFont typeface="+mj-lt"/>
              <a:buAutoNum type="arabicPeriod"/>
            </a:pPr>
            <a:r>
              <a:rPr lang="en-US" altLang="zh-CN" dirty="0"/>
              <a:t>Assign primary name to itself or another primary name</a:t>
            </a:r>
          </a:p>
          <a:p>
            <a:pPr lvl="1"/>
            <a:r>
              <a:rPr lang="en-US" altLang="zh-CN" dirty="0"/>
              <a:t>In case 2 primary names actually refer to the same person</a:t>
            </a:r>
          </a:p>
          <a:p>
            <a:r>
              <a:rPr lang="en-US" altLang="zh-CN" dirty="0"/>
              <a:t>Matching (Binary classification) with features</a:t>
            </a:r>
            <a:endParaRPr lang="zh-CN" altLang="en-US" dirty="0"/>
          </a:p>
        </p:txBody>
      </p:sp>
      <p:pic>
        <p:nvPicPr>
          <p:cNvPr id="5" name="图片 4">
            <a:extLst>
              <a:ext uri="{FF2B5EF4-FFF2-40B4-BE49-F238E27FC236}">
                <a16:creationId xmlns:a16="http://schemas.microsoft.com/office/drawing/2014/main" id="{FEB00777-4D81-4FE1-9106-2C8173EBAFD4}"/>
              </a:ext>
            </a:extLst>
          </p:cNvPr>
          <p:cNvPicPr>
            <a:picLocks noChangeAspect="1"/>
          </p:cNvPicPr>
          <p:nvPr/>
        </p:nvPicPr>
        <p:blipFill>
          <a:blip r:embed="rId3"/>
          <a:stretch>
            <a:fillRect/>
          </a:stretch>
        </p:blipFill>
        <p:spPr>
          <a:xfrm>
            <a:off x="2817345" y="3825503"/>
            <a:ext cx="6557309" cy="2895972"/>
          </a:xfrm>
          <a:prstGeom prst="rect">
            <a:avLst/>
          </a:prstGeom>
        </p:spPr>
      </p:pic>
      <p:sp>
        <p:nvSpPr>
          <p:cNvPr id="4" name="灯片编号占位符 3">
            <a:extLst>
              <a:ext uri="{FF2B5EF4-FFF2-40B4-BE49-F238E27FC236}">
                <a16:creationId xmlns:a16="http://schemas.microsoft.com/office/drawing/2014/main" id="{4F53CD01-307F-4D09-9F6A-AB80545DCBA7}"/>
              </a:ext>
            </a:extLst>
          </p:cNvPr>
          <p:cNvSpPr>
            <a:spLocks noGrp="1"/>
          </p:cNvSpPr>
          <p:nvPr>
            <p:ph type="sldNum" sz="quarter" idx="12"/>
          </p:nvPr>
        </p:nvSpPr>
        <p:spPr/>
        <p:txBody>
          <a:bodyPr/>
          <a:lstStyle/>
          <a:p>
            <a:fld id="{085C3BF6-B217-42EC-92C4-F43C2BC4E445}" type="slidenum">
              <a:rPr lang="zh-CN" altLang="en-US" smtClean="0"/>
              <a:pPr/>
              <a:t>24</a:t>
            </a:fld>
            <a:r>
              <a:rPr lang="en-US" altLang="zh-CN"/>
              <a:t>/41</a:t>
            </a:r>
            <a:endParaRPr lang="zh-CN" altLang="en-US" dirty="0"/>
          </a:p>
        </p:txBody>
      </p:sp>
      <p:sp>
        <p:nvSpPr>
          <p:cNvPr id="7" name="矩形: 圆角 6">
            <a:extLst>
              <a:ext uri="{FF2B5EF4-FFF2-40B4-BE49-F238E27FC236}">
                <a16:creationId xmlns:a16="http://schemas.microsoft.com/office/drawing/2014/main" id="{470B1A86-B0B3-4D40-A489-E15245E46144}"/>
              </a:ext>
            </a:extLst>
          </p:cNvPr>
          <p:cNvSpPr/>
          <p:nvPr/>
        </p:nvSpPr>
        <p:spPr>
          <a:xfrm>
            <a:off x="10262935" y="1117077"/>
            <a:ext cx="1090863" cy="431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杰伦</a:t>
            </a:r>
          </a:p>
        </p:txBody>
      </p:sp>
      <p:sp>
        <p:nvSpPr>
          <p:cNvPr id="8" name="矩形: 圆角 7">
            <a:extLst>
              <a:ext uri="{FF2B5EF4-FFF2-40B4-BE49-F238E27FC236}">
                <a16:creationId xmlns:a16="http://schemas.microsoft.com/office/drawing/2014/main" id="{3F8DE712-474E-4162-9B89-CAF407A33B0E}"/>
              </a:ext>
            </a:extLst>
          </p:cNvPr>
          <p:cNvSpPr/>
          <p:nvPr/>
        </p:nvSpPr>
        <p:spPr>
          <a:xfrm>
            <a:off x="10262935" y="1825625"/>
            <a:ext cx="1090863" cy="431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周杰伦</a:t>
            </a:r>
          </a:p>
        </p:txBody>
      </p:sp>
      <p:sp>
        <p:nvSpPr>
          <p:cNvPr id="9" name="矩形: 圆角 8">
            <a:extLst>
              <a:ext uri="{FF2B5EF4-FFF2-40B4-BE49-F238E27FC236}">
                <a16:creationId xmlns:a16="http://schemas.microsoft.com/office/drawing/2014/main" id="{9B82127D-396C-4679-A456-B2CC76F63CAA}"/>
              </a:ext>
            </a:extLst>
          </p:cNvPr>
          <p:cNvSpPr/>
          <p:nvPr/>
        </p:nvSpPr>
        <p:spPr>
          <a:xfrm>
            <a:off x="10262935" y="2540742"/>
            <a:ext cx="1090863" cy="431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周董</a:t>
            </a:r>
          </a:p>
        </p:txBody>
      </p:sp>
      <p:cxnSp>
        <p:nvCxnSpPr>
          <p:cNvPr id="15" name="直接箭头连接符 14">
            <a:extLst>
              <a:ext uri="{FF2B5EF4-FFF2-40B4-BE49-F238E27FC236}">
                <a16:creationId xmlns:a16="http://schemas.microsoft.com/office/drawing/2014/main" id="{C1CE64CD-9FC5-4EA6-93EC-3C958C22D310}"/>
              </a:ext>
            </a:extLst>
          </p:cNvPr>
          <p:cNvCxnSpPr>
            <a:stCxn id="7" idx="2"/>
            <a:endCxn id="8" idx="0"/>
          </p:cNvCxnSpPr>
          <p:nvPr/>
        </p:nvCxnSpPr>
        <p:spPr>
          <a:xfrm>
            <a:off x="10808367" y="1548126"/>
            <a:ext cx="0" cy="277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11EABB5-6299-4758-A6A5-8479AEF595DE}"/>
              </a:ext>
            </a:extLst>
          </p:cNvPr>
          <p:cNvCxnSpPr>
            <a:stCxn id="9" idx="0"/>
            <a:endCxn id="8" idx="2"/>
          </p:cNvCxnSpPr>
          <p:nvPr/>
        </p:nvCxnSpPr>
        <p:spPr>
          <a:xfrm flipV="1">
            <a:off x="10808367" y="2256674"/>
            <a:ext cx="0" cy="284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7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B46B4-C47D-4692-B63E-B475F8372DE6}"/>
              </a:ext>
            </a:extLst>
          </p:cNvPr>
          <p:cNvSpPr>
            <a:spLocks noGrp="1"/>
          </p:cNvSpPr>
          <p:nvPr>
            <p:ph type="title"/>
          </p:nvPr>
        </p:nvSpPr>
        <p:spPr/>
        <p:txBody>
          <a:bodyPr/>
          <a:lstStyle/>
          <a:p>
            <a:r>
              <a:rPr lang="en-US" altLang="zh-CN" dirty="0" err="1"/>
              <a:t>Coref</a:t>
            </a:r>
            <a:r>
              <a:rPr lang="en-US" altLang="zh-CN" dirty="0"/>
              <a:t> Experiments</a:t>
            </a:r>
            <a:endParaRPr lang="zh-CN" altLang="en-US" dirty="0"/>
          </a:p>
        </p:txBody>
      </p:sp>
      <p:sp>
        <p:nvSpPr>
          <p:cNvPr id="3" name="内容占位符 2">
            <a:extLst>
              <a:ext uri="{FF2B5EF4-FFF2-40B4-BE49-F238E27FC236}">
                <a16:creationId xmlns:a16="http://schemas.microsoft.com/office/drawing/2014/main" id="{CB8BB153-FAE1-42E5-A5B4-4A3CE56FE6D8}"/>
              </a:ext>
            </a:extLst>
          </p:cNvPr>
          <p:cNvSpPr>
            <a:spLocks noGrp="1"/>
          </p:cNvSpPr>
          <p:nvPr>
            <p:ph idx="1"/>
          </p:nvPr>
        </p:nvSpPr>
        <p:spPr/>
        <p:txBody>
          <a:bodyPr>
            <a:normAutofit lnSpcReduction="10000"/>
          </a:bodyPr>
          <a:lstStyle/>
          <a:p>
            <a:r>
              <a:rPr lang="en-US" altLang="zh-CN" dirty="0" err="1"/>
              <a:t>CoRef</a:t>
            </a:r>
            <a:r>
              <a:rPr lang="en-US" altLang="zh-CN" dirty="0"/>
              <a:t> Results</a:t>
            </a:r>
          </a:p>
          <a:p>
            <a:pPr lvl="1"/>
            <a:r>
              <a:rPr lang="en-US" altLang="zh-CN" dirty="0"/>
              <a:t>Ours-Pred: Input names from </a:t>
            </a:r>
            <a:r>
              <a:rPr lang="en-US" altLang="zh-CN" dirty="0" err="1"/>
              <a:t>PerNER</a:t>
            </a:r>
            <a:r>
              <a:rPr lang="en-US" altLang="zh-CN" dirty="0"/>
              <a:t> predictions</a:t>
            </a:r>
          </a:p>
          <a:p>
            <a:pPr lvl="1"/>
            <a:r>
              <a:rPr lang="en-US" altLang="zh-CN" dirty="0"/>
              <a:t>Ours-GT: Input names from human labels</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Failure of Stanza </a:t>
            </a:r>
          </a:p>
          <a:p>
            <a:pPr lvl="1"/>
            <a:r>
              <a:rPr lang="en-US" altLang="zh-CN" dirty="0"/>
              <a:t>Following traditional NER, thus low recall on </a:t>
            </a:r>
            <a:r>
              <a:rPr lang="en-US" altLang="zh-CN" dirty="0" err="1"/>
              <a:t>PerNER</a:t>
            </a:r>
            <a:endParaRPr lang="en-US" altLang="zh-CN" dirty="0"/>
          </a:p>
          <a:p>
            <a:pPr lvl="1"/>
            <a:r>
              <a:rPr lang="en-US" altLang="zh-CN" dirty="0"/>
              <a:t>Using traditional </a:t>
            </a:r>
            <a:r>
              <a:rPr lang="en-US" altLang="zh-CN" dirty="0" err="1"/>
              <a:t>Coref</a:t>
            </a:r>
            <a:r>
              <a:rPr lang="en-US" altLang="zh-CN" dirty="0"/>
              <a:t>, hard to handle long distance </a:t>
            </a:r>
          </a:p>
          <a:p>
            <a:endParaRPr lang="zh-CN" altLang="en-US" dirty="0"/>
          </a:p>
        </p:txBody>
      </p:sp>
      <p:pic>
        <p:nvPicPr>
          <p:cNvPr id="5" name="图片 4">
            <a:extLst>
              <a:ext uri="{FF2B5EF4-FFF2-40B4-BE49-F238E27FC236}">
                <a16:creationId xmlns:a16="http://schemas.microsoft.com/office/drawing/2014/main" id="{7C459195-879B-4F2C-9E26-773C5F1C0BAC}"/>
              </a:ext>
            </a:extLst>
          </p:cNvPr>
          <p:cNvPicPr>
            <a:picLocks noChangeAspect="1"/>
          </p:cNvPicPr>
          <p:nvPr/>
        </p:nvPicPr>
        <p:blipFill>
          <a:blip r:embed="rId2"/>
          <a:stretch>
            <a:fillRect/>
          </a:stretch>
        </p:blipFill>
        <p:spPr>
          <a:xfrm>
            <a:off x="2405325" y="2947781"/>
            <a:ext cx="7381350" cy="1802019"/>
          </a:xfrm>
          <a:prstGeom prst="rect">
            <a:avLst/>
          </a:prstGeom>
        </p:spPr>
      </p:pic>
      <p:sp>
        <p:nvSpPr>
          <p:cNvPr id="4" name="灯片编号占位符 3">
            <a:extLst>
              <a:ext uri="{FF2B5EF4-FFF2-40B4-BE49-F238E27FC236}">
                <a16:creationId xmlns:a16="http://schemas.microsoft.com/office/drawing/2014/main" id="{7878D13A-B591-4BFD-B803-379AA8C58818}"/>
              </a:ext>
            </a:extLst>
          </p:cNvPr>
          <p:cNvSpPr>
            <a:spLocks noGrp="1"/>
          </p:cNvSpPr>
          <p:nvPr>
            <p:ph type="sldNum" sz="quarter" idx="12"/>
          </p:nvPr>
        </p:nvSpPr>
        <p:spPr/>
        <p:txBody>
          <a:bodyPr/>
          <a:lstStyle/>
          <a:p>
            <a:fld id="{085C3BF6-B217-42EC-92C4-F43C2BC4E445}" type="slidenum">
              <a:rPr lang="zh-CN" altLang="en-US" smtClean="0"/>
              <a:pPr/>
              <a:t>25</a:t>
            </a:fld>
            <a:r>
              <a:rPr lang="en-US" altLang="zh-CN"/>
              <a:t>/41</a:t>
            </a:r>
            <a:endParaRPr lang="zh-CN" altLang="en-US" dirty="0"/>
          </a:p>
        </p:txBody>
      </p:sp>
    </p:spTree>
    <p:extLst>
      <p:ext uri="{BB962C8B-B14F-4D97-AF65-F5344CB8AC3E}">
        <p14:creationId xmlns:p14="http://schemas.microsoft.com/office/powerpoint/2010/main" val="89715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B33F5-DE3B-4464-B466-9F17010D7ED0}"/>
              </a:ext>
            </a:extLst>
          </p:cNvPr>
          <p:cNvSpPr>
            <a:spLocks noGrp="1"/>
          </p:cNvSpPr>
          <p:nvPr>
            <p:ph type="title"/>
          </p:nvPr>
        </p:nvSpPr>
        <p:spPr/>
        <p:txBody>
          <a:bodyPr/>
          <a:lstStyle/>
          <a:p>
            <a:r>
              <a:rPr lang="en-US" altLang="zh-CN" dirty="0"/>
              <a:t>Speaker </a:t>
            </a:r>
            <a:r>
              <a:rPr lang="en-US" altLang="zh-CN"/>
              <a:t>Determination Pipeline</a:t>
            </a:r>
            <a:endParaRPr lang="zh-CN" altLang="en-US" dirty="0"/>
          </a:p>
        </p:txBody>
      </p:sp>
      <p:sp>
        <p:nvSpPr>
          <p:cNvPr id="3" name="内容占位符 2">
            <a:extLst>
              <a:ext uri="{FF2B5EF4-FFF2-40B4-BE49-F238E27FC236}">
                <a16:creationId xmlns:a16="http://schemas.microsoft.com/office/drawing/2014/main" id="{B1362283-101D-4965-8244-97B8E7C2D9C0}"/>
              </a:ext>
            </a:extLst>
          </p:cNvPr>
          <p:cNvSpPr>
            <a:spLocks noGrp="1"/>
          </p:cNvSpPr>
          <p:nvPr>
            <p:ph idx="1"/>
          </p:nvPr>
        </p:nvSpPr>
        <p:spPr/>
        <p:txBody>
          <a:bodyPr/>
          <a:lstStyle/>
          <a:p>
            <a:r>
              <a:rPr lang="en-US" altLang="zh-CN" dirty="0"/>
              <a:t>Person name recognition (</a:t>
            </a:r>
            <a:r>
              <a:rPr lang="en-US" altLang="zh-CN" dirty="0" err="1"/>
              <a:t>PerNER</a:t>
            </a:r>
            <a:r>
              <a:rPr lang="en-US" altLang="zh-CN" dirty="0"/>
              <a:t>)</a:t>
            </a:r>
          </a:p>
          <a:p>
            <a:r>
              <a:rPr lang="en-US" altLang="zh-CN" dirty="0"/>
              <a:t>Speaker Identification (SID)</a:t>
            </a:r>
          </a:p>
          <a:p>
            <a:r>
              <a:rPr lang="en-US" altLang="zh-CN" dirty="0"/>
              <a:t>Coreference Resolution</a:t>
            </a:r>
            <a:endParaRPr lang="zh-CN" altLang="en-US" dirty="0"/>
          </a:p>
        </p:txBody>
      </p:sp>
      <p:pic>
        <p:nvPicPr>
          <p:cNvPr id="4" name="图片 3">
            <a:extLst>
              <a:ext uri="{FF2B5EF4-FFF2-40B4-BE49-F238E27FC236}">
                <a16:creationId xmlns:a16="http://schemas.microsoft.com/office/drawing/2014/main" id="{8A7A5317-E9B0-4BF2-A9E3-4DEF87222BAA}"/>
              </a:ext>
            </a:extLst>
          </p:cNvPr>
          <p:cNvPicPr>
            <a:picLocks noChangeAspect="1"/>
          </p:cNvPicPr>
          <p:nvPr/>
        </p:nvPicPr>
        <p:blipFill rotWithShape="1">
          <a:blip r:embed="rId2"/>
          <a:srcRect b="28297"/>
          <a:stretch/>
        </p:blipFill>
        <p:spPr>
          <a:xfrm>
            <a:off x="1807803" y="3752851"/>
            <a:ext cx="8576393" cy="2811780"/>
          </a:xfrm>
          <a:prstGeom prst="rect">
            <a:avLst/>
          </a:prstGeom>
        </p:spPr>
      </p:pic>
      <p:sp>
        <p:nvSpPr>
          <p:cNvPr id="5" name="矩形 4">
            <a:extLst>
              <a:ext uri="{FF2B5EF4-FFF2-40B4-BE49-F238E27FC236}">
                <a16:creationId xmlns:a16="http://schemas.microsoft.com/office/drawing/2014/main" id="{58DB13D7-DADF-48DF-A5A8-35DB05401F8C}"/>
              </a:ext>
            </a:extLst>
          </p:cNvPr>
          <p:cNvSpPr/>
          <p:nvPr/>
        </p:nvSpPr>
        <p:spPr>
          <a:xfrm>
            <a:off x="1807803" y="3735387"/>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a:extLst>
              <a:ext uri="{FF2B5EF4-FFF2-40B4-BE49-F238E27FC236}">
                <a16:creationId xmlns:a16="http://schemas.microsoft.com/office/drawing/2014/main" id="{DB818C86-830F-4BFA-B7F0-B8288BDA824A}"/>
              </a:ext>
            </a:extLst>
          </p:cNvPr>
          <p:cNvSpPr/>
          <p:nvPr/>
        </p:nvSpPr>
        <p:spPr>
          <a:xfrm>
            <a:off x="3743324" y="3752850"/>
            <a:ext cx="3476626"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4241FA8-FA0A-4134-92B4-8D05E983A2A6}"/>
              </a:ext>
            </a:extLst>
          </p:cNvPr>
          <p:cNvSpPr/>
          <p:nvPr/>
        </p:nvSpPr>
        <p:spPr>
          <a:xfrm>
            <a:off x="1980225" y="4922839"/>
            <a:ext cx="3048975"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316961F-A3FF-48D0-8E42-A751A5ACE3C6}"/>
              </a:ext>
            </a:extLst>
          </p:cNvPr>
          <p:cNvSpPr/>
          <p:nvPr/>
        </p:nvSpPr>
        <p:spPr>
          <a:xfrm>
            <a:off x="5481637" y="5524643"/>
            <a:ext cx="3662363"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FEA8ACB-02D0-465B-A42B-BE0F45E06D56}"/>
              </a:ext>
            </a:extLst>
          </p:cNvPr>
          <p:cNvSpPr/>
          <p:nvPr/>
        </p:nvSpPr>
        <p:spPr>
          <a:xfrm>
            <a:off x="6262687" y="6119090"/>
            <a:ext cx="3900488" cy="37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798D38D-66E1-4E4A-92CC-266D79EEAFE3}"/>
              </a:ext>
            </a:extLst>
          </p:cNvPr>
          <p:cNvSpPr/>
          <p:nvPr/>
        </p:nvSpPr>
        <p:spPr>
          <a:xfrm>
            <a:off x="3896696" y="3768726"/>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a:extLst>
              <a:ext uri="{FF2B5EF4-FFF2-40B4-BE49-F238E27FC236}">
                <a16:creationId xmlns:a16="http://schemas.microsoft.com/office/drawing/2014/main" id="{3421C371-F37B-4914-BAD6-05681C2CB9BF}"/>
              </a:ext>
            </a:extLst>
          </p:cNvPr>
          <p:cNvSpPr/>
          <p:nvPr/>
        </p:nvSpPr>
        <p:spPr>
          <a:xfrm>
            <a:off x="5180665" y="3750627"/>
            <a:ext cx="2409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a:extLst>
              <a:ext uri="{FF2B5EF4-FFF2-40B4-BE49-F238E27FC236}">
                <a16:creationId xmlns:a16="http://schemas.microsoft.com/office/drawing/2014/main" id="{E9FEDAE9-E18F-4267-A5AD-E3DCBB6511D0}"/>
              </a:ext>
            </a:extLst>
          </p:cNvPr>
          <p:cNvSpPr/>
          <p:nvPr/>
        </p:nvSpPr>
        <p:spPr>
          <a:xfrm>
            <a:off x="1826852" y="432146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a:extLst>
              <a:ext uri="{FF2B5EF4-FFF2-40B4-BE49-F238E27FC236}">
                <a16:creationId xmlns:a16="http://schemas.microsoft.com/office/drawing/2014/main" id="{F2545691-E4DB-4105-854D-4AC59CED5DAA}"/>
              </a:ext>
            </a:extLst>
          </p:cNvPr>
          <p:cNvSpPr/>
          <p:nvPr/>
        </p:nvSpPr>
        <p:spPr>
          <a:xfrm>
            <a:off x="4611963" y="4321462"/>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a:extLst>
              <a:ext uri="{FF2B5EF4-FFF2-40B4-BE49-F238E27FC236}">
                <a16:creationId xmlns:a16="http://schemas.microsoft.com/office/drawing/2014/main" id="{B115E4FE-9660-4119-9051-2F70DB12FF84}"/>
              </a:ext>
            </a:extLst>
          </p:cNvPr>
          <p:cNvSpPr/>
          <p:nvPr/>
        </p:nvSpPr>
        <p:spPr>
          <a:xfrm>
            <a:off x="3507569" y="4922839"/>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a:extLst>
              <a:ext uri="{FF2B5EF4-FFF2-40B4-BE49-F238E27FC236}">
                <a16:creationId xmlns:a16="http://schemas.microsoft.com/office/drawing/2014/main" id="{620DBEBB-C1E9-4FBB-AFEF-6FB89C8B26E2}"/>
              </a:ext>
            </a:extLst>
          </p:cNvPr>
          <p:cNvSpPr/>
          <p:nvPr/>
        </p:nvSpPr>
        <p:spPr>
          <a:xfrm>
            <a:off x="1826852" y="5524643"/>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a:extLst>
              <a:ext uri="{FF2B5EF4-FFF2-40B4-BE49-F238E27FC236}">
                <a16:creationId xmlns:a16="http://schemas.microsoft.com/office/drawing/2014/main" id="{C0B02DBA-4742-4016-93A2-B9D914E95477}"/>
              </a:ext>
            </a:extLst>
          </p:cNvPr>
          <p:cNvSpPr/>
          <p:nvPr/>
        </p:nvSpPr>
        <p:spPr>
          <a:xfrm>
            <a:off x="2851743" y="5524216"/>
            <a:ext cx="30674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矩形 16">
            <a:extLst>
              <a:ext uri="{FF2B5EF4-FFF2-40B4-BE49-F238E27FC236}">
                <a16:creationId xmlns:a16="http://schemas.microsoft.com/office/drawing/2014/main" id="{9F91C103-EBD4-4EC6-9B60-02DFD7514D69}"/>
              </a:ext>
            </a:extLst>
          </p:cNvPr>
          <p:cNvSpPr/>
          <p:nvPr/>
        </p:nvSpPr>
        <p:spPr>
          <a:xfrm>
            <a:off x="6446520" y="5524185"/>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a:extLst>
              <a:ext uri="{FF2B5EF4-FFF2-40B4-BE49-F238E27FC236}">
                <a16:creationId xmlns:a16="http://schemas.microsoft.com/office/drawing/2014/main" id="{65C3A33F-3457-4D18-8B67-182DA85A8FBC}"/>
              </a:ext>
            </a:extLst>
          </p:cNvPr>
          <p:cNvSpPr/>
          <p:nvPr/>
        </p:nvSpPr>
        <p:spPr>
          <a:xfrm>
            <a:off x="7219950" y="5524185"/>
            <a:ext cx="46863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a:extLst>
              <a:ext uri="{FF2B5EF4-FFF2-40B4-BE49-F238E27FC236}">
                <a16:creationId xmlns:a16="http://schemas.microsoft.com/office/drawing/2014/main" id="{5173B789-87CF-4760-869A-E6FDD9489A18}"/>
              </a:ext>
            </a:extLst>
          </p:cNvPr>
          <p:cNvSpPr/>
          <p:nvPr/>
        </p:nvSpPr>
        <p:spPr>
          <a:xfrm>
            <a:off x="2133596" y="6109668"/>
            <a:ext cx="251463"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a:extLst>
              <a:ext uri="{FF2B5EF4-FFF2-40B4-BE49-F238E27FC236}">
                <a16:creationId xmlns:a16="http://schemas.microsoft.com/office/drawing/2014/main" id="{1B1C67FC-B491-465E-87C5-6F87AD0ADD43}"/>
              </a:ext>
            </a:extLst>
          </p:cNvPr>
          <p:cNvSpPr/>
          <p:nvPr/>
        </p:nvSpPr>
        <p:spPr>
          <a:xfrm>
            <a:off x="4398602" y="6119090"/>
            <a:ext cx="520105"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a:extLst>
              <a:ext uri="{FF2B5EF4-FFF2-40B4-BE49-F238E27FC236}">
                <a16:creationId xmlns:a16="http://schemas.microsoft.com/office/drawing/2014/main" id="{A033FAD8-B25A-4695-8CF3-C2216326FD67}"/>
              </a:ext>
            </a:extLst>
          </p:cNvPr>
          <p:cNvSpPr/>
          <p:nvPr/>
        </p:nvSpPr>
        <p:spPr>
          <a:xfrm>
            <a:off x="6718890" y="6119089"/>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矩形 21">
            <a:extLst>
              <a:ext uri="{FF2B5EF4-FFF2-40B4-BE49-F238E27FC236}">
                <a16:creationId xmlns:a16="http://schemas.microsoft.com/office/drawing/2014/main" id="{09919483-ACD1-4F6C-9743-84362C0230C0}"/>
              </a:ext>
            </a:extLst>
          </p:cNvPr>
          <p:cNvSpPr/>
          <p:nvPr/>
        </p:nvSpPr>
        <p:spPr>
          <a:xfrm>
            <a:off x="8226221" y="6124908"/>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a:extLst>
              <a:ext uri="{FF2B5EF4-FFF2-40B4-BE49-F238E27FC236}">
                <a16:creationId xmlns:a16="http://schemas.microsoft.com/office/drawing/2014/main" id="{4F90C913-D062-40F3-8CA9-E2F7EF64EF53}"/>
              </a:ext>
            </a:extLst>
          </p:cNvPr>
          <p:cNvSpPr/>
          <p:nvPr/>
        </p:nvSpPr>
        <p:spPr>
          <a:xfrm>
            <a:off x="8981338" y="612661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矩形 23">
            <a:extLst>
              <a:ext uri="{FF2B5EF4-FFF2-40B4-BE49-F238E27FC236}">
                <a16:creationId xmlns:a16="http://schemas.microsoft.com/office/drawing/2014/main" id="{20E02B07-1058-4B62-8486-56BF06845EF4}"/>
              </a:ext>
            </a:extLst>
          </p:cNvPr>
          <p:cNvSpPr/>
          <p:nvPr/>
        </p:nvSpPr>
        <p:spPr>
          <a:xfrm>
            <a:off x="9520192" y="6126610"/>
            <a:ext cx="213360" cy="3778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连接符: 肘形 24">
            <a:extLst>
              <a:ext uri="{FF2B5EF4-FFF2-40B4-BE49-F238E27FC236}">
                <a16:creationId xmlns:a16="http://schemas.microsoft.com/office/drawing/2014/main" id="{77871D05-DDD8-42ED-AD6B-0FC37CC33389}"/>
              </a:ext>
            </a:extLst>
          </p:cNvPr>
          <p:cNvCxnSpPr>
            <a:stCxn id="5" idx="0"/>
            <a:endCxn id="6" idx="0"/>
          </p:cNvCxnSpPr>
          <p:nvPr/>
        </p:nvCxnSpPr>
        <p:spPr>
          <a:xfrm rot="16200000" flipH="1">
            <a:off x="3712674" y="1983888"/>
            <a:ext cx="17463" cy="3520461"/>
          </a:xfrm>
          <a:prstGeom prst="bentConnector3">
            <a:avLst>
              <a:gd name="adj1" fmla="val -1309053"/>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3D52D0C7-D5F3-453C-B2F1-0624425ED418}"/>
              </a:ext>
            </a:extLst>
          </p:cNvPr>
          <p:cNvCxnSpPr>
            <a:cxnSpLocks/>
            <a:endCxn id="13" idx="2"/>
          </p:cNvCxnSpPr>
          <p:nvPr/>
        </p:nvCxnSpPr>
        <p:spPr>
          <a:xfrm flipV="1">
            <a:off x="3032760" y="4699288"/>
            <a:ext cx="1732576" cy="239427"/>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1D9A1D10-1CC8-44FC-945A-BB42C176920E}"/>
              </a:ext>
            </a:extLst>
          </p:cNvPr>
          <p:cNvCxnSpPr>
            <a:cxnSpLocks/>
            <a:stCxn id="16" idx="0"/>
            <a:endCxn id="8" idx="0"/>
          </p:cNvCxnSpPr>
          <p:nvPr/>
        </p:nvCxnSpPr>
        <p:spPr>
          <a:xfrm rot="16200000" flipH="1">
            <a:off x="5158753" y="3370578"/>
            <a:ext cx="427" cy="4307703"/>
          </a:xfrm>
          <a:prstGeom prst="bentConnector3">
            <a:avLst>
              <a:gd name="adj1" fmla="val -33906323"/>
            </a:avLst>
          </a:prstGeom>
          <a:ln w="19050"/>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BAFA841C-7F45-4F7B-9EBA-37D980F0B243}"/>
              </a:ext>
            </a:extLst>
          </p:cNvPr>
          <p:cNvCxnSpPr>
            <a:cxnSpLocks/>
            <a:stCxn id="20" idx="0"/>
            <a:endCxn id="9" idx="0"/>
          </p:cNvCxnSpPr>
          <p:nvPr/>
        </p:nvCxnSpPr>
        <p:spPr>
          <a:xfrm rot="5400000" flipH="1" flipV="1">
            <a:off x="6435793" y="4341952"/>
            <a:ext cx="12700" cy="3554276"/>
          </a:xfrm>
          <a:prstGeom prst="bentConnector3">
            <a:avLst>
              <a:gd name="adj1" fmla="val 1200000"/>
            </a:avLst>
          </a:prstGeom>
          <a:ln w="19050"/>
        </p:spPr>
        <p:style>
          <a:lnRef idx="1">
            <a:schemeClr val="dk1"/>
          </a:lnRef>
          <a:fillRef idx="0">
            <a:schemeClr val="dk1"/>
          </a:fillRef>
          <a:effectRef idx="0">
            <a:schemeClr val="dk1"/>
          </a:effectRef>
          <a:fontRef idx="minor">
            <a:schemeClr val="tx1"/>
          </a:fontRef>
        </p:style>
      </p:cxnSp>
      <p:graphicFrame>
        <p:nvGraphicFramePr>
          <p:cNvPr id="29" name="表格 5">
            <a:extLst>
              <a:ext uri="{FF2B5EF4-FFF2-40B4-BE49-F238E27FC236}">
                <a16:creationId xmlns:a16="http://schemas.microsoft.com/office/drawing/2014/main" id="{E0B52FC0-B920-4443-BA46-A01E7E262CC5}"/>
              </a:ext>
            </a:extLst>
          </p:cNvPr>
          <p:cNvGraphicFramePr>
            <a:graphicFrameLocks noGrp="1"/>
          </p:cNvGraphicFramePr>
          <p:nvPr>
            <p:extLst>
              <p:ext uri="{D42A27DB-BD31-4B8C-83A1-F6EECF244321}">
                <p14:modId xmlns:p14="http://schemas.microsoft.com/office/powerpoint/2010/main" val="1218281183"/>
              </p:ext>
            </p:extLst>
          </p:nvPr>
        </p:nvGraphicFramePr>
        <p:xfrm>
          <a:off x="6553200" y="2308050"/>
          <a:ext cx="5349284" cy="792480"/>
        </p:xfrm>
        <a:graphic>
          <a:graphicData uri="http://schemas.openxmlformats.org/drawingml/2006/table">
            <a:tbl>
              <a:tblPr firstRow="1" bandRow="1">
                <a:tableStyleId>{5940675A-B579-460E-94D1-54222C63F5DA}</a:tableStyleId>
              </a:tblPr>
              <a:tblGrid>
                <a:gridCol w="1337321">
                  <a:extLst>
                    <a:ext uri="{9D8B030D-6E8A-4147-A177-3AD203B41FA5}">
                      <a16:colId xmlns:a16="http://schemas.microsoft.com/office/drawing/2014/main" val="2254165416"/>
                    </a:ext>
                  </a:extLst>
                </a:gridCol>
                <a:gridCol w="1337321">
                  <a:extLst>
                    <a:ext uri="{9D8B030D-6E8A-4147-A177-3AD203B41FA5}">
                      <a16:colId xmlns:a16="http://schemas.microsoft.com/office/drawing/2014/main" val="2100425661"/>
                    </a:ext>
                  </a:extLst>
                </a:gridCol>
                <a:gridCol w="1337321">
                  <a:extLst>
                    <a:ext uri="{9D8B030D-6E8A-4147-A177-3AD203B41FA5}">
                      <a16:colId xmlns:a16="http://schemas.microsoft.com/office/drawing/2014/main" val="494195558"/>
                    </a:ext>
                  </a:extLst>
                </a:gridCol>
                <a:gridCol w="1337321">
                  <a:extLst>
                    <a:ext uri="{9D8B030D-6E8A-4147-A177-3AD203B41FA5}">
                      <a16:colId xmlns:a16="http://schemas.microsoft.com/office/drawing/2014/main" val="2982240323"/>
                    </a:ext>
                  </a:extLst>
                </a:gridCol>
              </a:tblGrid>
              <a:tr h="370840">
                <a:tc>
                  <a:txBody>
                    <a:bodyPr/>
                    <a:lstStyle/>
                    <a:p>
                      <a:pPr algn="ctr"/>
                      <a:r>
                        <a:rPr lang="en-US" altLang="zh-CN" sz="2000" dirty="0"/>
                        <a:t>Candidate</a:t>
                      </a:r>
                      <a:endParaRPr lang="zh-CN" altLang="en-US" sz="2000" dirty="0"/>
                    </a:p>
                  </a:txBody>
                  <a:tcPr/>
                </a:tc>
                <a:tc>
                  <a:txBody>
                    <a:bodyPr/>
                    <a:lstStyle/>
                    <a:p>
                      <a:pPr algn="ctr"/>
                      <a:r>
                        <a:rPr lang="zh-CN" altLang="en-US" sz="2000" dirty="0"/>
                        <a:t>我</a:t>
                      </a:r>
                      <a:r>
                        <a:rPr lang="en-US" altLang="zh-CN" sz="2000" dirty="0"/>
                        <a:t>(1,1)</a:t>
                      </a:r>
                      <a:endParaRPr lang="zh-CN" altLang="en-US" sz="2000" dirty="0"/>
                    </a:p>
                  </a:txBody>
                  <a:tcPr/>
                </a:tc>
                <a:tc>
                  <a:txBody>
                    <a:bodyPr/>
                    <a:lstStyle/>
                    <a:p>
                      <a:pPr algn="ctr"/>
                      <a:r>
                        <a:rPr lang="zh-CN" altLang="en-US" sz="2000" dirty="0"/>
                        <a:t>他</a:t>
                      </a:r>
                      <a:r>
                        <a:rPr lang="en-US" altLang="zh-CN" sz="2000" dirty="0"/>
                        <a:t>(2,1)</a:t>
                      </a:r>
                      <a:endParaRPr lang="zh-CN" altLang="en-US" sz="2000" dirty="0"/>
                    </a:p>
                  </a:txBody>
                  <a:tcPr/>
                </a:tc>
                <a:tc>
                  <a:txBody>
                    <a:bodyPr/>
                    <a:lstStyle/>
                    <a:p>
                      <a:pPr algn="ctr"/>
                      <a:r>
                        <a:rPr lang="en-US" altLang="zh-CN" sz="2000" dirty="0"/>
                        <a:t>…</a:t>
                      </a:r>
                      <a:endParaRPr lang="zh-CN" altLang="en-US" sz="2000" dirty="0"/>
                    </a:p>
                  </a:txBody>
                  <a:tcPr/>
                </a:tc>
                <a:extLst>
                  <a:ext uri="{0D108BD9-81ED-4DB2-BD59-A6C34878D82A}">
                    <a16:rowId xmlns:a16="http://schemas.microsoft.com/office/drawing/2014/main" val="3027536331"/>
                  </a:ext>
                </a:extLst>
              </a:tr>
              <a:tr h="370840">
                <a:tc>
                  <a:txBody>
                    <a:bodyPr/>
                    <a:lstStyle/>
                    <a:p>
                      <a:pPr algn="ctr"/>
                      <a:r>
                        <a:rPr lang="en-US" altLang="zh-CN" sz="2000" dirty="0"/>
                        <a:t>Primary</a:t>
                      </a:r>
                      <a:endParaRPr lang="zh-CN" altLang="en-US" sz="2000" dirty="0"/>
                    </a:p>
                  </a:txBody>
                  <a:tcPr/>
                </a:tc>
                <a:tc>
                  <a:txBody>
                    <a:bodyPr/>
                    <a:lstStyle/>
                    <a:p>
                      <a:pPr algn="ctr"/>
                      <a:r>
                        <a:rPr lang="zh-CN" altLang="en-US" sz="2000" dirty="0"/>
                        <a:t>耿耿</a:t>
                      </a:r>
                    </a:p>
                  </a:txBody>
                  <a:tcPr/>
                </a:tc>
                <a:tc>
                  <a:txBody>
                    <a:bodyPr/>
                    <a:lstStyle/>
                    <a:p>
                      <a:pPr algn="ctr"/>
                      <a:r>
                        <a:rPr lang="zh-CN" altLang="en-US" sz="2000" dirty="0"/>
                        <a:t>余淮</a:t>
                      </a:r>
                    </a:p>
                  </a:txBody>
                  <a:tcPr/>
                </a:tc>
                <a:tc>
                  <a:txBody>
                    <a:bodyPr/>
                    <a:lstStyle/>
                    <a:p>
                      <a:pPr algn="ctr"/>
                      <a:r>
                        <a:rPr lang="en-US" altLang="zh-CN" sz="2000" dirty="0"/>
                        <a:t>…</a:t>
                      </a:r>
                      <a:endParaRPr lang="zh-CN" altLang="en-US" sz="2000" dirty="0"/>
                    </a:p>
                  </a:txBody>
                  <a:tcPr/>
                </a:tc>
                <a:extLst>
                  <a:ext uri="{0D108BD9-81ED-4DB2-BD59-A6C34878D82A}">
                    <a16:rowId xmlns:a16="http://schemas.microsoft.com/office/drawing/2014/main" val="1182800935"/>
                  </a:ext>
                </a:extLst>
              </a:tr>
            </a:tbl>
          </a:graphicData>
        </a:graphic>
      </p:graphicFrame>
      <p:sp>
        <p:nvSpPr>
          <p:cNvPr id="30" name="灯片编号占位符 29">
            <a:extLst>
              <a:ext uri="{FF2B5EF4-FFF2-40B4-BE49-F238E27FC236}">
                <a16:creationId xmlns:a16="http://schemas.microsoft.com/office/drawing/2014/main" id="{534F38A4-AE56-4E3B-9A16-B678C5FB1C96}"/>
              </a:ext>
            </a:extLst>
          </p:cNvPr>
          <p:cNvSpPr>
            <a:spLocks noGrp="1"/>
          </p:cNvSpPr>
          <p:nvPr>
            <p:ph type="sldNum" sz="quarter" idx="12"/>
          </p:nvPr>
        </p:nvSpPr>
        <p:spPr/>
        <p:txBody>
          <a:bodyPr/>
          <a:lstStyle/>
          <a:p>
            <a:fld id="{085C3BF6-B217-42EC-92C4-F43C2BC4E445}" type="slidenum">
              <a:rPr lang="zh-CN" altLang="en-US" smtClean="0"/>
              <a:pPr/>
              <a:t>26</a:t>
            </a:fld>
            <a:r>
              <a:rPr lang="en-US" altLang="zh-CN"/>
              <a:t>/41</a:t>
            </a:r>
            <a:endParaRPr lang="zh-CN" altLang="en-US" dirty="0"/>
          </a:p>
        </p:txBody>
      </p:sp>
    </p:spTree>
    <p:extLst>
      <p:ext uri="{BB962C8B-B14F-4D97-AF65-F5344CB8AC3E}">
        <p14:creationId xmlns:p14="http://schemas.microsoft.com/office/powerpoint/2010/main" val="5664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500"/>
                                        <p:tgtEl>
                                          <p:spTgt spid="3">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nodeType="with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animEffect transition="in" filter="fade">
                                      <p:cBhvr>
                                        <p:cTn id="84" dur="500"/>
                                        <p:tgtEl>
                                          <p:spTgt spid="3">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nodeType="withEffect">
                                  <p:stCondLst>
                                    <p:cond delay="0"/>
                                  </p:stCondLst>
                                  <p:childTnLst>
                                    <p:set>
                                      <p:cBhvr>
                                        <p:cTn id="91" dur="1" fill="hold">
                                          <p:stCondLst>
                                            <p:cond delay="0"/>
                                          </p:stCondLst>
                                        </p:cTn>
                                        <p:tgtEl>
                                          <p:spTgt spid="3">
                                            <p:txEl>
                                              <p:pRg st="2" end="2"/>
                                            </p:txEl>
                                          </p:spTgt>
                                        </p:tgtEl>
                                        <p:attrNameLst>
                                          <p:attrName>style.visibility</p:attrName>
                                        </p:attrNameLst>
                                      </p:cBhvr>
                                      <p:to>
                                        <p:strVal val="visible"/>
                                      </p:to>
                                    </p:set>
                                    <p:animEffect transition="in" filter="fade">
                                      <p:cBhvr>
                                        <p:cTn id="9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C64F6-C009-4C9B-9521-3D28233BC09D}"/>
              </a:ext>
            </a:extLst>
          </p:cNvPr>
          <p:cNvSpPr>
            <a:spLocks noGrp="1"/>
          </p:cNvSpPr>
          <p:nvPr>
            <p:ph type="title"/>
          </p:nvPr>
        </p:nvSpPr>
        <p:spPr/>
        <p:txBody>
          <a:bodyPr/>
          <a:lstStyle/>
          <a:p>
            <a:r>
              <a:rPr lang="en-US" altLang="zh-CN" dirty="0"/>
              <a:t>Emotion Classification</a:t>
            </a:r>
            <a:endParaRPr lang="zh-CN" altLang="en-US" dirty="0"/>
          </a:p>
        </p:txBody>
      </p:sp>
      <p:sp>
        <p:nvSpPr>
          <p:cNvPr id="3" name="内容占位符 2">
            <a:extLst>
              <a:ext uri="{FF2B5EF4-FFF2-40B4-BE49-F238E27FC236}">
                <a16:creationId xmlns:a16="http://schemas.microsoft.com/office/drawing/2014/main" id="{0912E9AB-6581-43FA-B82E-A8FDBCBDF645}"/>
              </a:ext>
            </a:extLst>
          </p:cNvPr>
          <p:cNvSpPr>
            <a:spLocks noGrp="1"/>
          </p:cNvSpPr>
          <p:nvPr>
            <p:ph idx="1"/>
          </p:nvPr>
        </p:nvSpPr>
        <p:spPr/>
        <p:txBody>
          <a:bodyPr/>
          <a:lstStyle/>
          <a:p>
            <a:r>
              <a:rPr lang="en-US" altLang="zh-CN" dirty="0"/>
              <a:t>Sentiment analysis</a:t>
            </a:r>
          </a:p>
          <a:p>
            <a:pPr lvl="1"/>
            <a:r>
              <a:rPr lang="en-US" altLang="zh-CN" dirty="0"/>
              <a:t>Positive, Negative, (Neutral)</a:t>
            </a:r>
          </a:p>
          <a:p>
            <a:r>
              <a:rPr lang="en-US" altLang="zh-CN" dirty="0"/>
              <a:t>Emotion detection from classical psychological theories</a:t>
            </a:r>
            <a:endParaRPr lang="zh-CN" altLang="en-US" dirty="0"/>
          </a:p>
        </p:txBody>
      </p:sp>
      <p:pic>
        <p:nvPicPr>
          <p:cNvPr id="1028" name="Picture 4" descr="Emblems and Emotions in Society">
            <a:extLst>
              <a:ext uri="{FF2B5EF4-FFF2-40B4-BE49-F238E27FC236}">
                <a16:creationId xmlns:a16="http://schemas.microsoft.com/office/drawing/2014/main" id="{A61BABEE-10C0-41DB-9852-04D85B15E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3429000"/>
            <a:ext cx="38100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ert Plutchik&amp;#39;s Wheel of Emotions (like colors, 8 primary emotions can be  mixed to describe all human emotions): Infographics">
            <a:extLst>
              <a:ext uri="{FF2B5EF4-FFF2-40B4-BE49-F238E27FC236}">
                <a16:creationId xmlns:a16="http://schemas.microsoft.com/office/drawing/2014/main" id="{F58EC5BC-5DFB-4E9C-91BC-8A4622F23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9105" y="3250317"/>
            <a:ext cx="3563938" cy="354180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6E6765C-7ED3-4C13-BA56-3DAFC93C66DE}"/>
              </a:ext>
            </a:extLst>
          </p:cNvPr>
          <p:cNvSpPr txBox="1"/>
          <p:nvPr/>
        </p:nvSpPr>
        <p:spPr>
          <a:xfrm>
            <a:off x="838200" y="3429000"/>
            <a:ext cx="3038475" cy="2554545"/>
          </a:xfrm>
          <a:prstGeom prst="rect">
            <a:avLst/>
          </a:prstGeom>
          <a:noFill/>
        </p:spPr>
        <p:txBody>
          <a:bodyPr wrap="square" rtlCol="0">
            <a:spAutoFit/>
          </a:bodyPr>
          <a:lstStyle/>
          <a:p>
            <a:r>
              <a:rPr lang="en-US" altLang="zh-CN" sz="2000" dirty="0"/>
              <a:t>Left: Ekman’s 6 universal emotions</a:t>
            </a:r>
          </a:p>
          <a:p>
            <a:endParaRPr lang="en-US" altLang="zh-CN" sz="2000" dirty="0"/>
          </a:p>
          <a:p>
            <a:r>
              <a:rPr lang="en-US" altLang="zh-CN" sz="2000" dirty="0"/>
              <a:t>Right: Plutchik’s wheel of emotions</a:t>
            </a:r>
          </a:p>
          <a:p>
            <a:r>
              <a:rPr lang="en-US" altLang="zh-CN" sz="2000" dirty="0"/>
              <a:t>  8 dimensions</a:t>
            </a:r>
          </a:p>
          <a:p>
            <a:r>
              <a:rPr lang="en-US" altLang="zh-CN" sz="2000" dirty="0"/>
              <a:t>  × 3 levels</a:t>
            </a:r>
          </a:p>
          <a:p>
            <a:r>
              <a:rPr lang="en-US" altLang="zh-CN" sz="2000" dirty="0"/>
              <a:t>  + mixture of dimensions</a:t>
            </a:r>
            <a:endParaRPr lang="zh-CN" altLang="en-US" sz="2000" dirty="0"/>
          </a:p>
        </p:txBody>
      </p:sp>
      <p:sp>
        <p:nvSpPr>
          <p:cNvPr id="8" name="文本框 7">
            <a:extLst>
              <a:ext uri="{FF2B5EF4-FFF2-40B4-BE49-F238E27FC236}">
                <a16:creationId xmlns:a16="http://schemas.microsoft.com/office/drawing/2014/main" id="{EBF71515-810E-4A28-AFC6-A17CE546F5D4}"/>
              </a:ext>
            </a:extLst>
          </p:cNvPr>
          <p:cNvSpPr txBox="1"/>
          <p:nvPr/>
        </p:nvSpPr>
        <p:spPr>
          <a:xfrm>
            <a:off x="285750" y="5993010"/>
            <a:ext cx="3590925" cy="707886"/>
          </a:xfrm>
          <a:prstGeom prst="rect">
            <a:avLst/>
          </a:prstGeom>
          <a:noFill/>
        </p:spPr>
        <p:txBody>
          <a:bodyPr wrap="square" rtlCol="0">
            <a:spAutoFit/>
          </a:bodyPr>
          <a:lstStyle/>
          <a:p>
            <a:r>
              <a:rPr lang="en-US" altLang="zh-CN" sz="2000" dirty="0"/>
              <a:t>Annoyance  &lt;  Anger  &lt;  Rage</a:t>
            </a:r>
          </a:p>
          <a:p>
            <a:r>
              <a:rPr lang="zh-CN" altLang="en-US" sz="2000" dirty="0"/>
              <a:t>      😠              😤           😡</a:t>
            </a:r>
          </a:p>
        </p:txBody>
      </p:sp>
      <p:sp>
        <p:nvSpPr>
          <p:cNvPr id="9" name="灯片编号占位符 8">
            <a:extLst>
              <a:ext uri="{FF2B5EF4-FFF2-40B4-BE49-F238E27FC236}">
                <a16:creationId xmlns:a16="http://schemas.microsoft.com/office/drawing/2014/main" id="{9DB1C02C-3927-4845-A700-A2E2CC6193C8}"/>
              </a:ext>
            </a:extLst>
          </p:cNvPr>
          <p:cNvSpPr>
            <a:spLocks noGrp="1"/>
          </p:cNvSpPr>
          <p:nvPr>
            <p:ph type="sldNum" sz="quarter" idx="12"/>
          </p:nvPr>
        </p:nvSpPr>
        <p:spPr/>
        <p:txBody>
          <a:bodyPr/>
          <a:lstStyle/>
          <a:p>
            <a:fld id="{085C3BF6-B217-42EC-92C4-F43C2BC4E445}" type="slidenum">
              <a:rPr lang="zh-CN" altLang="en-US" smtClean="0"/>
              <a:pPr/>
              <a:t>27</a:t>
            </a:fld>
            <a:r>
              <a:rPr lang="en-US" altLang="zh-CN"/>
              <a:t>/41</a:t>
            </a:r>
            <a:endParaRPr lang="zh-CN" altLang="en-US" dirty="0"/>
          </a:p>
        </p:txBody>
      </p:sp>
    </p:spTree>
    <p:extLst>
      <p:ext uri="{BB962C8B-B14F-4D97-AF65-F5344CB8AC3E}">
        <p14:creationId xmlns:p14="http://schemas.microsoft.com/office/powerpoint/2010/main" val="216494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0727C-53A8-463E-9602-9932C60B12EA}"/>
              </a:ext>
            </a:extLst>
          </p:cNvPr>
          <p:cNvSpPr>
            <a:spLocks noGrp="1"/>
          </p:cNvSpPr>
          <p:nvPr>
            <p:ph type="title"/>
          </p:nvPr>
        </p:nvSpPr>
        <p:spPr/>
        <p:txBody>
          <a:bodyPr/>
          <a:lstStyle/>
          <a:p>
            <a:r>
              <a:rPr lang="en-US" altLang="zh-CN" dirty="0"/>
              <a:t>Emotion Classification for TTS</a:t>
            </a:r>
            <a:endParaRPr lang="zh-CN" altLang="en-US" dirty="0"/>
          </a:p>
        </p:txBody>
      </p:sp>
      <p:sp>
        <p:nvSpPr>
          <p:cNvPr id="3" name="内容占位符 2">
            <a:extLst>
              <a:ext uri="{FF2B5EF4-FFF2-40B4-BE49-F238E27FC236}">
                <a16:creationId xmlns:a16="http://schemas.microsoft.com/office/drawing/2014/main" id="{E755C355-1C99-4DFA-B920-4001E577AC8F}"/>
              </a:ext>
            </a:extLst>
          </p:cNvPr>
          <p:cNvSpPr>
            <a:spLocks noGrp="1"/>
          </p:cNvSpPr>
          <p:nvPr>
            <p:ph idx="1"/>
          </p:nvPr>
        </p:nvSpPr>
        <p:spPr/>
        <p:txBody>
          <a:bodyPr/>
          <a:lstStyle/>
          <a:p>
            <a:r>
              <a:rPr lang="en-US" altLang="zh-CN" dirty="0"/>
              <a:t>Special Characteristics</a:t>
            </a:r>
          </a:p>
          <a:p>
            <a:pPr lvl="1"/>
            <a:r>
              <a:rPr lang="en-US" altLang="zh-CN" dirty="0"/>
              <a:t>Only for spoken contents (quotes), as opposed to voiceovers (</a:t>
            </a:r>
            <a:r>
              <a:rPr lang="zh-CN" altLang="en-US" dirty="0"/>
              <a:t>旁白</a:t>
            </a:r>
            <a:r>
              <a:rPr lang="en-US" altLang="zh-CN" dirty="0"/>
              <a:t>)</a:t>
            </a:r>
          </a:p>
          <a:p>
            <a:pPr lvl="1"/>
            <a:r>
              <a:rPr lang="en-US" altLang="zh-CN" dirty="0"/>
              <a:t>Can be expressed through voice (so that audience can feel)</a:t>
            </a:r>
          </a:p>
          <a:p>
            <a:pPr lvl="1"/>
            <a:r>
              <a:rPr lang="en-US" altLang="zh-CN" dirty="0"/>
              <a:t>Can be identified from text (so works can annotate)</a:t>
            </a:r>
          </a:p>
          <a:p>
            <a:endParaRPr lang="en-US" altLang="zh-CN" dirty="0"/>
          </a:p>
          <a:p>
            <a:r>
              <a:rPr lang="en-US" altLang="zh-CN" dirty="0"/>
              <a:t>Problems of classical definitions</a:t>
            </a:r>
          </a:p>
          <a:p>
            <a:pPr lvl="1"/>
            <a:r>
              <a:rPr lang="en-US" altLang="zh-CN" dirty="0"/>
              <a:t>Binary sentiment analysis: not diverse and expressive enough</a:t>
            </a:r>
          </a:p>
          <a:p>
            <a:pPr lvl="1"/>
            <a:r>
              <a:rPr lang="en-US" altLang="zh-CN" dirty="0"/>
              <a:t>Ekman’s 6: Identified mainly from facial expressions</a:t>
            </a:r>
          </a:p>
          <a:p>
            <a:pPr lvl="1"/>
            <a:r>
              <a:rPr lang="en-US" altLang="zh-CN" sz="2400" dirty="0"/>
              <a:t>Plutchik’s 8: Derived from </a:t>
            </a:r>
            <a:r>
              <a:rPr lang="en-US" altLang="zh-CN" sz="2400" dirty="0" err="1"/>
              <a:t>psychoevolutionary</a:t>
            </a:r>
            <a:r>
              <a:rPr lang="en-US" altLang="zh-CN" sz="2400" dirty="0"/>
              <a:t> theory (</a:t>
            </a:r>
            <a:r>
              <a:rPr lang="zh-CN" altLang="en-US" sz="2400" dirty="0"/>
              <a:t>进化心理学</a:t>
            </a:r>
            <a:r>
              <a:rPr lang="en-US" altLang="zh-CN" sz="2400" dirty="0"/>
              <a:t>) </a:t>
            </a:r>
            <a:endParaRPr lang="zh-CN" altLang="en-US" dirty="0"/>
          </a:p>
        </p:txBody>
      </p:sp>
      <p:sp>
        <p:nvSpPr>
          <p:cNvPr id="4" name="灯片编号占位符 3">
            <a:extLst>
              <a:ext uri="{FF2B5EF4-FFF2-40B4-BE49-F238E27FC236}">
                <a16:creationId xmlns:a16="http://schemas.microsoft.com/office/drawing/2014/main" id="{B082D5BB-32F5-41E0-9BD0-A84FAA57B747}"/>
              </a:ext>
            </a:extLst>
          </p:cNvPr>
          <p:cNvSpPr>
            <a:spLocks noGrp="1"/>
          </p:cNvSpPr>
          <p:nvPr>
            <p:ph type="sldNum" sz="quarter" idx="12"/>
          </p:nvPr>
        </p:nvSpPr>
        <p:spPr/>
        <p:txBody>
          <a:bodyPr/>
          <a:lstStyle/>
          <a:p>
            <a:fld id="{085C3BF6-B217-42EC-92C4-F43C2BC4E445}" type="slidenum">
              <a:rPr lang="zh-CN" altLang="en-US" smtClean="0"/>
              <a:pPr/>
              <a:t>28</a:t>
            </a:fld>
            <a:r>
              <a:rPr lang="en-US" altLang="zh-CN"/>
              <a:t>/41</a:t>
            </a:r>
            <a:endParaRPr lang="zh-CN" altLang="en-US" dirty="0"/>
          </a:p>
        </p:txBody>
      </p:sp>
    </p:spTree>
    <p:extLst>
      <p:ext uri="{BB962C8B-B14F-4D97-AF65-F5344CB8AC3E}">
        <p14:creationId xmlns:p14="http://schemas.microsoft.com/office/powerpoint/2010/main" val="145900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C1FAE-6E29-42B0-8D06-9E91E38370A2}"/>
              </a:ext>
            </a:extLst>
          </p:cNvPr>
          <p:cNvSpPr>
            <a:spLocks noGrp="1"/>
          </p:cNvSpPr>
          <p:nvPr>
            <p:ph type="title"/>
          </p:nvPr>
        </p:nvSpPr>
        <p:spPr/>
        <p:txBody>
          <a:bodyPr/>
          <a:lstStyle/>
          <a:p>
            <a:r>
              <a:rPr lang="en-US" altLang="zh-CN" dirty="0"/>
              <a:t>Defining the Emotions (Refine process)</a:t>
            </a:r>
            <a:endParaRPr lang="zh-CN" altLang="en-US" dirty="0"/>
          </a:p>
        </p:txBody>
      </p:sp>
      <p:sp>
        <p:nvSpPr>
          <p:cNvPr id="3" name="内容占位符 2">
            <a:extLst>
              <a:ext uri="{FF2B5EF4-FFF2-40B4-BE49-F238E27FC236}">
                <a16:creationId xmlns:a16="http://schemas.microsoft.com/office/drawing/2014/main" id="{6D414BC5-D1A7-4B9B-8423-4F1AE691DB02}"/>
              </a:ext>
            </a:extLst>
          </p:cNvPr>
          <p:cNvSpPr>
            <a:spLocks noGrp="1"/>
          </p:cNvSpPr>
          <p:nvPr>
            <p:ph idx="1"/>
          </p:nvPr>
        </p:nvSpPr>
        <p:spPr/>
        <p:txBody>
          <a:bodyPr/>
          <a:lstStyle/>
          <a:p>
            <a:r>
              <a:rPr lang="en-US" altLang="zh-CN" dirty="0"/>
              <a:t>Starting from </a:t>
            </a:r>
            <a:r>
              <a:rPr lang="en-US" altLang="zh-CN" sz="2800" dirty="0"/>
              <a:t>Plutchik’s 8x3 emotions</a:t>
            </a:r>
          </a:p>
          <a:p>
            <a:pPr lvl="1"/>
            <a:r>
              <a:rPr lang="en-US" altLang="zh-CN" dirty="0"/>
              <a:t>Remove words of different levels on the same dimension, not distinguishable</a:t>
            </a:r>
          </a:p>
          <a:p>
            <a:pPr lvl="1"/>
            <a:r>
              <a:rPr lang="en-US" altLang="zh-CN" dirty="0"/>
              <a:t>Add more voice-expressive “emotions” that can be easily identified</a:t>
            </a:r>
          </a:p>
          <a:p>
            <a:pPr lvl="2"/>
            <a:r>
              <a:rPr lang="en-US" altLang="zh-CN" dirty="0"/>
              <a:t>E.g. </a:t>
            </a:r>
            <a:r>
              <a:rPr lang="zh-CN" altLang="en-US" dirty="0"/>
              <a:t>害羞、着急、阴险</a:t>
            </a:r>
            <a:r>
              <a:rPr lang="en-US" altLang="zh-CN" dirty="0"/>
              <a:t> </a:t>
            </a:r>
            <a:r>
              <a:rPr lang="zh-CN" altLang="en-US" dirty="0"/>
              <a:t>、疲惫</a:t>
            </a:r>
            <a:endParaRPr lang="en-US" altLang="zh-CN" dirty="0"/>
          </a:p>
          <a:p>
            <a:pPr lvl="2"/>
            <a:endParaRPr lang="en-US" altLang="zh-CN" dirty="0"/>
          </a:p>
          <a:p>
            <a:r>
              <a:rPr lang="en-US" altLang="zh-CN" dirty="0"/>
              <a:t>19 emotions decided at last for annotation</a:t>
            </a:r>
          </a:p>
          <a:p>
            <a:pPr lvl="1"/>
            <a:r>
              <a:rPr lang="en-US" altLang="zh-CN" dirty="0"/>
              <a:t>Eliminating low inter-rater agreement ones from 20+ proposals</a:t>
            </a:r>
          </a:p>
          <a:p>
            <a:r>
              <a:rPr lang="en-US" altLang="zh-CN" dirty="0"/>
              <a:t>Merged into 7 emotions in practice</a:t>
            </a:r>
          </a:p>
          <a:p>
            <a:pPr lvl="1"/>
            <a:r>
              <a:rPr lang="en-US" altLang="zh-CN" b="1" dirty="0"/>
              <a:t>Neutral</a:t>
            </a:r>
            <a:r>
              <a:rPr lang="en-US" altLang="zh-CN" dirty="0"/>
              <a:t>, happy, anger, disgust, sadness, surprise, fear</a:t>
            </a:r>
          </a:p>
          <a:p>
            <a:pPr lvl="1"/>
            <a:r>
              <a:rPr lang="en-US" altLang="zh-CN" dirty="0"/>
              <a:t>Due to difficulty in the prediction of some scarce classes</a:t>
            </a:r>
          </a:p>
          <a:p>
            <a:pPr lvl="1"/>
            <a:endParaRPr lang="zh-CN" altLang="en-US" dirty="0"/>
          </a:p>
        </p:txBody>
      </p:sp>
      <p:sp>
        <p:nvSpPr>
          <p:cNvPr id="4" name="灯片编号占位符 3">
            <a:extLst>
              <a:ext uri="{FF2B5EF4-FFF2-40B4-BE49-F238E27FC236}">
                <a16:creationId xmlns:a16="http://schemas.microsoft.com/office/drawing/2014/main" id="{C88FA45B-919B-4CA8-A547-23AB56AAB3A8}"/>
              </a:ext>
            </a:extLst>
          </p:cNvPr>
          <p:cNvSpPr>
            <a:spLocks noGrp="1"/>
          </p:cNvSpPr>
          <p:nvPr>
            <p:ph type="sldNum" sz="quarter" idx="12"/>
          </p:nvPr>
        </p:nvSpPr>
        <p:spPr/>
        <p:txBody>
          <a:bodyPr/>
          <a:lstStyle/>
          <a:p>
            <a:fld id="{085C3BF6-B217-42EC-92C4-F43C2BC4E445}" type="slidenum">
              <a:rPr lang="zh-CN" altLang="en-US" smtClean="0"/>
              <a:pPr/>
              <a:t>29</a:t>
            </a:fld>
            <a:r>
              <a:rPr lang="en-US" altLang="zh-CN"/>
              <a:t>/41</a:t>
            </a:r>
            <a:endParaRPr lang="zh-CN" altLang="en-US" dirty="0"/>
          </a:p>
        </p:txBody>
      </p:sp>
    </p:spTree>
    <p:extLst>
      <p:ext uri="{BB962C8B-B14F-4D97-AF65-F5344CB8AC3E}">
        <p14:creationId xmlns:p14="http://schemas.microsoft.com/office/powerpoint/2010/main" val="32551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1932A-67DE-4E98-803C-FFD777A8C1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6A55419E-EDF7-4905-A34A-EDBB95E3935F}"/>
              </a:ext>
            </a:extLst>
          </p:cNvPr>
          <p:cNvSpPr>
            <a:spLocks noGrp="1"/>
          </p:cNvSpPr>
          <p:nvPr>
            <p:ph idx="1"/>
          </p:nvPr>
        </p:nvSpPr>
        <p:spPr/>
        <p:txBody>
          <a:bodyPr/>
          <a:lstStyle/>
          <a:p>
            <a:r>
              <a:rPr lang="en-US" altLang="zh-CN" dirty="0"/>
              <a:t>Introduction</a:t>
            </a:r>
          </a:p>
          <a:p>
            <a:r>
              <a:rPr lang="en-US" altLang="zh-CN" dirty="0">
                <a:solidFill>
                  <a:schemeClr val="bg1">
                    <a:lumMod val="50000"/>
                  </a:schemeClr>
                </a:solidFill>
              </a:rPr>
              <a:t>Methods and Results</a:t>
            </a:r>
          </a:p>
          <a:p>
            <a:r>
              <a:rPr lang="en-US" altLang="zh-CN" dirty="0">
                <a:solidFill>
                  <a:schemeClr val="bg1">
                    <a:lumMod val="50000"/>
                  </a:schemeClr>
                </a:solidFill>
              </a:rPr>
              <a:t>Discussion</a:t>
            </a:r>
            <a:endParaRPr lang="zh-CN" alt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84877380-5B64-4EF9-92AD-E4A7473649F5}"/>
              </a:ext>
            </a:extLst>
          </p:cNvPr>
          <p:cNvSpPr>
            <a:spLocks noGrp="1"/>
          </p:cNvSpPr>
          <p:nvPr>
            <p:ph type="sldNum" sz="quarter" idx="12"/>
          </p:nvPr>
        </p:nvSpPr>
        <p:spPr/>
        <p:txBody>
          <a:bodyPr/>
          <a:lstStyle/>
          <a:p>
            <a:fld id="{085C3BF6-B217-42EC-92C4-F43C2BC4E445}" type="slidenum">
              <a:rPr lang="zh-CN" altLang="en-US" smtClean="0"/>
              <a:pPr/>
              <a:t>3</a:t>
            </a:fld>
            <a:r>
              <a:rPr lang="en-US" altLang="zh-CN"/>
              <a:t>/41</a:t>
            </a:r>
            <a:endParaRPr lang="zh-CN" altLang="en-US" dirty="0"/>
          </a:p>
        </p:txBody>
      </p:sp>
    </p:spTree>
    <p:extLst>
      <p:ext uri="{BB962C8B-B14F-4D97-AF65-F5344CB8AC3E}">
        <p14:creationId xmlns:p14="http://schemas.microsoft.com/office/powerpoint/2010/main" val="948846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8671E-9303-4670-923D-970741639C27}"/>
              </a:ext>
            </a:extLst>
          </p:cNvPr>
          <p:cNvSpPr>
            <a:spLocks noGrp="1"/>
          </p:cNvSpPr>
          <p:nvPr>
            <p:ph type="title"/>
          </p:nvPr>
        </p:nvSpPr>
        <p:spPr/>
        <p:txBody>
          <a:bodyPr/>
          <a:lstStyle/>
          <a:p>
            <a:r>
              <a:rPr lang="en-US" altLang="zh-CN" dirty="0"/>
              <a:t>Contextual Emotion Annotation</a:t>
            </a:r>
            <a:endParaRPr lang="zh-CN" altLang="en-US" dirty="0"/>
          </a:p>
        </p:txBody>
      </p:sp>
      <p:sp>
        <p:nvSpPr>
          <p:cNvPr id="3" name="内容占位符 2">
            <a:extLst>
              <a:ext uri="{FF2B5EF4-FFF2-40B4-BE49-F238E27FC236}">
                <a16:creationId xmlns:a16="http://schemas.microsoft.com/office/drawing/2014/main" id="{1FFD33B9-16E6-47DF-88AE-94129DC99CA1}"/>
              </a:ext>
            </a:extLst>
          </p:cNvPr>
          <p:cNvSpPr>
            <a:spLocks noGrp="1"/>
          </p:cNvSpPr>
          <p:nvPr>
            <p:ph idx="1"/>
          </p:nvPr>
        </p:nvSpPr>
        <p:spPr>
          <a:xfrm>
            <a:off x="838200" y="1825624"/>
            <a:ext cx="10515600" cy="4747895"/>
          </a:xfrm>
        </p:spPr>
        <p:txBody>
          <a:bodyPr>
            <a:normAutofit/>
          </a:bodyPr>
          <a:lstStyle/>
          <a:p>
            <a:r>
              <a:rPr lang="en-US" altLang="zh-CN" dirty="0"/>
              <a:t>A whole chapter shown to annotators</a:t>
            </a:r>
          </a:p>
          <a:p>
            <a:pPr lvl="1"/>
            <a:r>
              <a:rPr lang="en-US" altLang="zh-CN" dirty="0"/>
              <a:t>Deciding emotions from sufficient context</a:t>
            </a:r>
          </a:p>
          <a:p>
            <a:r>
              <a:rPr lang="en-US" altLang="zh-CN" dirty="0"/>
              <a:t>Annotate emotions for all sentences (beyond quotes)</a:t>
            </a:r>
          </a:p>
          <a:p>
            <a:pPr lvl="1"/>
            <a:r>
              <a:rPr lang="en-US" altLang="zh-CN" dirty="0"/>
              <a:t>Other sentences also contain clues of emotions </a:t>
            </a:r>
          </a:p>
          <a:p>
            <a:pPr lvl="1"/>
            <a:r>
              <a:rPr lang="zh-CN" altLang="en-US" dirty="0"/>
              <a:t>我</a:t>
            </a:r>
            <a:r>
              <a:rPr lang="zh-CN" altLang="en-US" b="1" dirty="0"/>
              <a:t>微笑</a:t>
            </a:r>
            <a:r>
              <a:rPr lang="en-US" altLang="zh-CN" b="1" dirty="0"/>
              <a:t>/</a:t>
            </a:r>
            <a:r>
              <a:rPr lang="zh-CN" altLang="en-US" b="1" dirty="0"/>
              <a:t>强颜欢笑</a:t>
            </a:r>
            <a:r>
              <a:rPr lang="zh-CN" altLang="en-US" dirty="0"/>
              <a:t>着说：</a:t>
            </a:r>
            <a:r>
              <a:rPr lang="zh-CN" altLang="en-US" u="sng" dirty="0"/>
              <a:t>“我很开心。”</a:t>
            </a:r>
            <a:endParaRPr lang="en-US" altLang="zh-CN" u="sng" dirty="0"/>
          </a:p>
          <a:p>
            <a:r>
              <a:rPr lang="en-US" altLang="zh-CN" dirty="0"/>
              <a:t>Allow multiple emotion annotations on the same sentence</a:t>
            </a:r>
          </a:p>
          <a:p>
            <a:pPr lvl="1"/>
            <a:r>
              <a:rPr lang="en-US" altLang="zh-CN" dirty="0"/>
              <a:t>Complex emotions of the same person, or multiple characters’ emotions</a:t>
            </a:r>
          </a:p>
          <a:p>
            <a:r>
              <a:rPr lang="en-US" altLang="zh-CN" dirty="0"/>
              <a:t>More than 2 annotators on the same chapter, and one checker</a:t>
            </a:r>
          </a:p>
          <a:p>
            <a:pPr lvl="1"/>
            <a:r>
              <a:rPr lang="en-US" altLang="zh-CN" dirty="0"/>
              <a:t>Compare the annotations, and make corrections if necessary</a:t>
            </a:r>
          </a:p>
          <a:p>
            <a:pPr lvl="1"/>
            <a:r>
              <a:rPr lang="en-US" altLang="zh-CN" dirty="0"/>
              <a:t>Ensure high agreement, but also preserve different reasonable opinions</a:t>
            </a:r>
            <a:endParaRPr lang="zh-CN" altLang="en-US" dirty="0"/>
          </a:p>
        </p:txBody>
      </p:sp>
      <p:sp>
        <p:nvSpPr>
          <p:cNvPr id="4" name="灯片编号占位符 3">
            <a:extLst>
              <a:ext uri="{FF2B5EF4-FFF2-40B4-BE49-F238E27FC236}">
                <a16:creationId xmlns:a16="http://schemas.microsoft.com/office/drawing/2014/main" id="{564D67EF-06F8-4AD4-AFF5-098FB3B7FD39}"/>
              </a:ext>
            </a:extLst>
          </p:cNvPr>
          <p:cNvSpPr>
            <a:spLocks noGrp="1"/>
          </p:cNvSpPr>
          <p:nvPr>
            <p:ph type="sldNum" sz="quarter" idx="12"/>
          </p:nvPr>
        </p:nvSpPr>
        <p:spPr/>
        <p:txBody>
          <a:bodyPr/>
          <a:lstStyle/>
          <a:p>
            <a:fld id="{085C3BF6-B217-42EC-92C4-F43C2BC4E445}" type="slidenum">
              <a:rPr lang="zh-CN" altLang="en-US" smtClean="0"/>
              <a:pPr/>
              <a:t>30</a:t>
            </a:fld>
            <a:r>
              <a:rPr lang="en-US" altLang="zh-CN"/>
              <a:t>/41</a:t>
            </a:r>
            <a:endParaRPr lang="zh-CN" altLang="en-US" dirty="0"/>
          </a:p>
        </p:txBody>
      </p:sp>
    </p:spTree>
    <p:extLst>
      <p:ext uri="{BB962C8B-B14F-4D97-AF65-F5344CB8AC3E}">
        <p14:creationId xmlns:p14="http://schemas.microsoft.com/office/powerpoint/2010/main" val="3244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9C20F-9EC3-41FB-9F3B-ACBC22126076}"/>
              </a:ext>
            </a:extLst>
          </p:cNvPr>
          <p:cNvSpPr>
            <a:spLocks noGrp="1"/>
          </p:cNvSpPr>
          <p:nvPr>
            <p:ph type="title"/>
          </p:nvPr>
        </p:nvSpPr>
        <p:spPr/>
        <p:txBody>
          <a:bodyPr/>
          <a:lstStyle/>
          <a:p>
            <a:r>
              <a:rPr lang="en-US" altLang="zh-CN" dirty="0"/>
              <a:t>Emotion Classification (modeling choices)</a:t>
            </a:r>
            <a:endParaRPr lang="zh-CN" altLang="en-US" dirty="0"/>
          </a:p>
        </p:txBody>
      </p:sp>
      <p:sp>
        <p:nvSpPr>
          <p:cNvPr id="3" name="内容占位符 2">
            <a:extLst>
              <a:ext uri="{FF2B5EF4-FFF2-40B4-BE49-F238E27FC236}">
                <a16:creationId xmlns:a16="http://schemas.microsoft.com/office/drawing/2014/main" id="{F4F91D52-D952-4090-9475-4286B62D806E}"/>
              </a:ext>
            </a:extLst>
          </p:cNvPr>
          <p:cNvSpPr>
            <a:spLocks noGrp="1"/>
          </p:cNvSpPr>
          <p:nvPr>
            <p:ph idx="1"/>
          </p:nvPr>
        </p:nvSpPr>
        <p:spPr/>
        <p:txBody>
          <a:bodyPr/>
          <a:lstStyle/>
          <a:p>
            <a:r>
              <a:rPr lang="en-US" altLang="zh-CN" dirty="0"/>
              <a:t>Hierarchical Network</a:t>
            </a:r>
          </a:p>
          <a:p>
            <a:pPr lvl="1"/>
            <a:r>
              <a:rPr lang="en-US" altLang="zh-CN" dirty="0"/>
              <a:t>Input: one center sentence and 4 sentences before and after</a:t>
            </a:r>
          </a:p>
          <a:p>
            <a:pPr lvl="1"/>
            <a:r>
              <a:rPr lang="en-US" altLang="zh-CN" dirty="0"/>
              <a:t>BERT encoder for each sentence</a:t>
            </a:r>
          </a:p>
          <a:p>
            <a:pPr lvl="1"/>
            <a:r>
              <a:rPr lang="en-US" altLang="zh-CN" dirty="0"/>
              <a:t>CNN on top to model the interaction of sentences</a:t>
            </a:r>
          </a:p>
          <a:p>
            <a:pPr lvl="2"/>
            <a:r>
              <a:rPr lang="en-US" altLang="zh-CN" sz="2400" dirty="0"/>
              <a:t>Leverage context for better prediction on quotes</a:t>
            </a:r>
          </a:p>
        </p:txBody>
      </p:sp>
      <p:pic>
        <p:nvPicPr>
          <p:cNvPr id="46" name="图片 45">
            <a:extLst>
              <a:ext uri="{FF2B5EF4-FFF2-40B4-BE49-F238E27FC236}">
                <a16:creationId xmlns:a16="http://schemas.microsoft.com/office/drawing/2014/main" id="{82472EC6-2F06-4F2C-8ED9-3AA182729FE6}"/>
              </a:ext>
            </a:extLst>
          </p:cNvPr>
          <p:cNvPicPr>
            <a:picLocks noChangeAspect="1"/>
          </p:cNvPicPr>
          <p:nvPr/>
        </p:nvPicPr>
        <p:blipFill rotWithShape="1">
          <a:blip r:embed="rId3"/>
          <a:srcRect t="33376"/>
          <a:stretch/>
        </p:blipFill>
        <p:spPr>
          <a:xfrm>
            <a:off x="2818933" y="4295274"/>
            <a:ext cx="6092190" cy="2197601"/>
          </a:xfrm>
          <a:prstGeom prst="rect">
            <a:avLst/>
          </a:prstGeom>
        </p:spPr>
      </p:pic>
      <p:sp>
        <p:nvSpPr>
          <p:cNvPr id="47" name="灯片编号占位符 46">
            <a:extLst>
              <a:ext uri="{FF2B5EF4-FFF2-40B4-BE49-F238E27FC236}">
                <a16:creationId xmlns:a16="http://schemas.microsoft.com/office/drawing/2014/main" id="{126BCCE4-35EF-4625-9DFC-CABEB282496A}"/>
              </a:ext>
            </a:extLst>
          </p:cNvPr>
          <p:cNvSpPr>
            <a:spLocks noGrp="1"/>
          </p:cNvSpPr>
          <p:nvPr>
            <p:ph type="sldNum" sz="quarter" idx="12"/>
          </p:nvPr>
        </p:nvSpPr>
        <p:spPr/>
        <p:txBody>
          <a:bodyPr/>
          <a:lstStyle/>
          <a:p>
            <a:fld id="{085C3BF6-B217-42EC-92C4-F43C2BC4E445}" type="slidenum">
              <a:rPr lang="zh-CN" altLang="en-US" smtClean="0"/>
              <a:pPr/>
              <a:t>31</a:t>
            </a:fld>
            <a:r>
              <a:rPr lang="en-US" altLang="zh-CN"/>
              <a:t>/41</a:t>
            </a:r>
            <a:endParaRPr lang="zh-CN" altLang="en-US" dirty="0"/>
          </a:p>
        </p:txBody>
      </p:sp>
      <p:sp>
        <p:nvSpPr>
          <p:cNvPr id="48" name="矩形 47">
            <a:extLst>
              <a:ext uri="{FF2B5EF4-FFF2-40B4-BE49-F238E27FC236}">
                <a16:creationId xmlns:a16="http://schemas.microsoft.com/office/drawing/2014/main" id="{20B330D6-09A2-490F-BD6A-64FA540A4812}"/>
              </a:ext>
            </a:extLst>
          </p:cNvPr>
          <p:cNvSpPr/>
          <p:nvPr/>
        </p:nvSpPr>
        <p:spPr>
          <a:xfrm>
            <a:off x="4616114" y="4788568"/>
            <a:ext cx="2719137" cy="25266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Context encoder (CNN)</a:t>
            </a:r>
            <a:endParaRPr lang="zh-CN" altLang="en-US" dirty="0"/>
          </a:p>
        </p:txBody>
      </p:sp>
    </p:spTree>
    <p:extLst>
      <p:ext uri="{BB962C8B-B14F-4D97-AF65-F5344CB8AC3E}">
        <p14:creationId xmlns:p14="http://schemas.microsoft.com/office/powerpoint/2010/main" val="1371313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9C20F-9EC3-41FB-9F3B-ACBC22126076}"/>
              </a:ext>
            </a:extLst>
          </p:cNvPr>
          <p:cNvSpPr>
            <a:spLocks noGrp="1"/>
          </p:cNvSpPr>
          <p:nvPr>
            <p:ph type="title"/>
          </p:nvPr>
        </p:nvSpPr>
        <p:spPr/>
        <p:txBody>
          <a:bodyPr/>
          <a:lstStyle/>
          <a:p>
            <a:r>
              <a:rPr lang="en-US" altLang="zh-CN" dirty="0"/>
              <a:t>Emotion Classification (modeling choices)</a:t>
            </a:r>
            <a:endParaRPr lang="zh-CN" altLang="en-US" dirty="0"/>
          </a:p>
        </p:txBody>
      </p:sp>
      <p:sp>
        <p:nvSpPr>
          <p:cNvPr id="3" name="内容占位符 2">
            <a:extLst>
              <a:ext uri="{FF2B5EF4-FFF2-40B4-BE49-F238E27FC236}">
                <a16:creationId xmlns:a16="http://schemas.microsoft.com/office/drawing/2014/main" id="{F4F91D52-D952-4090-9475-4286B62D806E}"/>
              </a:ext>
            </a:extLst>
          </p:cNvPr>
          <p:cNvSpPr>
            <a:spLocks noGrp="1"/>
          </p:cNvSpPr>
          <p:nvPr>
            <p:ph idx="1"/>
          </p:nvPr>
        </p:nvSpPr>
        <p:spPr/>
        <p:txBody>
          <a:bodyPr/>
          <a:lstStyle/>
          <a:p>
            <a:r>
              <a:rPr lang="en-US" altLang="zh-CN" dirty="0"/>
              <a:t>Multi-label classification</a:t>
            </a:r>
          </a:p>
          <a:p>
            <a:pPr lvl="1"/>
            <a:r>
              <a:rPr lang="en-US" altLang="zh-CN" dirty="0"/>
              <a:t>Target: reasonable labels given by all annotators</a:t>
            </a:r>
          </a:p>
          <a:p>
            <a:pPr lvl="2"/>
            <a:r>
              <a:rPr lang="en-US" altLang="zh-CN" sz="2400" dirty="0"/>
              <a:t>Leverage the uncertainty in emotions and their relations</a:t>
            </a:r>
          </a:p>
          <a:p>
            <a:pPr lvl="1"/>
            <a:r>
              <a:rPr lang="en-US" altLang="zh-CN" dirty="0"/>
              <a:t>Only one highest-confidence emotion used for TTS</a:t>
            </a:r>
            <a:endParaRPr lang="zh-CN" altLang="en-US" dirty="0"/>
          </a:p>
        </p:txBody>
      </p:sp>
      <p:graphicFrame>
        <p:nvGraphicFramePr>
          <p:cNvPr id="6" name="表格 6">
            <a:extLst>
              <a:ext uri="{FF2B5EF4-FFF2-40B4-BE49-F238E27FC236}">
                <a16:creationId xmlns:a16="http://schemas.microsoft.com/office/drawing/2014/main" id="{D2D43B56-ACB8-4BF6-B942-3137CB55D775}"/>
              </a:ext>
            </a:extLst>
          </p:cNvPr>
          <p:cNvGraphicFramePr>
            <a:graphicFrameLocks noGrp="1"/>
          </p:cNvGraphicFramePr>
          <p:nvPr>
            <p:extLst>
              <p:ext uri="{D42A27DB-BD31-4B8C-83A1-F6EECF244321}">
                <p14:modId xmlns:p14="http://schemas.microsoft.com/office/powerpoint/2010/main" val="856572852"/>
              </p:ext>
            </p:extLst>
          </p:nvPr>
        </p:nvGraphicFramePr>
        <p:xfrm>
          <a:off x="1635760" y="3706337"/>
          <a:ext cx="386080" cy="2560320"/>
        </p:xfrm>
        <a:graphic>
          <a:graphicData uri="http://schemas.openxmlformats.org/drawingml/2006/table">
            <a:tbl>
              <a:tblPr firstRow="1" bandRow="1">
                <a:tableStyleId>{5940675A-B579-460E-94D1-54222C63F5DA}</a:tableStyleId>
              </a:tblPr>
              <a:tblGrid>
                <a:gridCol w="386080">
                  <a:extLst>
                    <a:ext uri="{9D8B030D-6E8A-4147-A177-3AD203B41FA5}">
                      <a16:colId xmlns:a16="http://schemas.microsoft.com/office/drawing/2014/main" val="395516639"/>
                    </a:ext>
                  </a:extLst>
                </a:gridCol>
              </a:tblGrid>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004671912"/>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750888272"/>
                  </a:ext>
                </a:extLst>
              </a:tr>
              <a:tr h="351563">
                <a:tc>
                  <a:txBody>
                    <a:bodyPr/>
                    <a:lstStyle/>
                    <a:p>
                      <a:pPr algn="ctr"/>
                      <a:r>
                        <a:rPr lang="en-US" altLang="zh-CN" dirty="0"/>
                        <a:t>1</a:t>
                      </a:r>
                      <a:endParaRPr lang="zh-CN" altLang="en-US" dirty="0"/>
                    </a:p>
                  </a:txBody>
                  <a:tcPr/>
                </a:tc>
                <a:extLst>
                  <a:ext uri="{0D108BD9-81ED-4DB2-BD59-A6C34878D82A}">
                    <a16:rowId xmlns:a16="http://schemas.microsoft.com/office/drawing/2014/main" val="429724511"/>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457011596"/>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011282113"/>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54968057"/>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85442758"/>
                  </a:ext>
                </a:extLst>
              </a:tr>
            </a:tbl>
          </a:graphicData>
        </a:graphic>
      </p:graphicFrame>
      <p:graphicFrame>
        <p:nvGraphicFramePr>
          <p:cNvPr id="7" name="表格 6">
            <a:extLst>
              <a:ext uri="{FF2B5EF4-FFF2-40B4-BE49-F238E27FC236}">
                <a16:creationId xmlns:a16="http://schemas.microsoft.com/office/drawing/2014/main" id="{96C5FF6A-9824-4A7F-AFE9-B71C97FA10E3}"/>
              </a:ext>
            </a:extLst>
          </p:cNvPr>
          <p:cNvGraphicFramePr>
            <a:graphicFrameLocks noGrp="1"/>
          </p:cNvGraphicFramePr>
          <p:nvPr>
            <p:extLst>
              <p:ext uri="{D42A27DB-BD31-4B8C-83A1-F6EECF244321}">
                <p14:modId xmlns:p14="http://schemas.microsoft.com/office/powerpoint/2010/main" val="4274506309"/>
              </p:ext>
            </p:extLst>
          </p:nvPr>
        </p:nvGraphicFramePr>
        <p:xfrm>
          <a:off x="2626360" y="3706337"/>
          <a:ext cx="386080" cy="2560320"/>
        </p:xfrm>
        <a:graphic>
          <a:graphicData uri="http://schemas.openxmlformats.org/drawingml/2006/table">
            <a:tbl>
              <a:tblPr firstRow="1" bandRow="1">
                <a:tableStyleId>{5940675A-B579-460E-94D1-54222C63F5DA}</a:tableStyleId>
              </a:tblPr>
              <a:tblGrid>
                <a:gridCol w="386080">
                  <a:extLst>
                    <a:ext uri="{9D8B030D-6E8A-4147-A177-3AD203B41FA5}">
                      <a16:colId xmlns:a16="http://schemas.microsoft.com/office/drawing/2014/main" val="395516639"/>
                    </a:ext>
                  </a:extLst>
                </a:gridCol>
              </a:tblGrid>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004671912"/>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750888272"/>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429724511"/>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457011596"/>
                  </a:ext>
                </a:extLst>
              </a:tr>
              <a:tr h="351563">
                <a:tc>
                  <a:txBody>
                    <a:bodyPr/>
                    <a:lstStyle/>
                    <a:p>
                      <a:pPr algn="ctr"/>
                      <a:r>
                        <a:rPr lang="en-US" altLang="zh-CN" dirty="0"/>
                        <a:t>1</a:t>
                      </a:r>
                      <a:endParaRPr lang="zh-CN" altLang="en-US" dirty="0"/>
                    </a:p>
                  </a:txBody>
                  <a:tcPr/>
                </a:tc>
                <a:extLst>
                  <a:ext uri="{0D108BD9-81ED-4DB2-BD59-A6C34878D82A}">
                    <a16:rowId xmlns:a16="http://schemas.microsoft.com/office/drawing/2014/main" val="2011282113"/>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54968057"/>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85442758"/>
                  </a:ext>
                </a:extLst>
              </a:tr>
            </a:tbl>
          </a:graphicData>
        </a:graphic>
      </p:graphicFrame>
      <p:sp>
        <p:nvSpPr>
          <p:cNvPr id="8" name="文本框 7">
            <a:extLst>
              <a:ext uri="{FF2B5EF4-FFF2-40B4-BE49-F238E27FC236}">
                <a16:creationId xmlns:a16="http://schemas.microsoft.com/office/drawing/2014/main" id="{5F0F4735-2A14-414B-A110-96D78E82A4AD}"/>
              </a:ext>
            </a:extLst>
          </p:cNvPr>
          <p:cNvSpPr txBox="1"/>
          <p:nvPr/>
        </p:nvSpPr>
        <p:spPr>
          <a:xfrm>
            <a:off x="1422400" y="6311900"/>
            <a:ext cx="853440" cy="369332"/>
          </a:xfrm>
          <a:prstGeom prst="rect">
            <a:avLst/>
          </a:prstGeom>
          <a:noFill/>
        </p:spPr>
        <p:txBody>
          <a:bodyPr wrap="square" rtlCol="0">
            <a:spAutoFit/>
          </a:bodyPr>
          <a:lstStyle/>
          <a:p>
            <a:pPr algn="ctr"/>
            <a:r>
              <a:rPr lang="en-US" altLang="zh-CN" dirty="0"/>
              <a:t>Ann1</a:t>
            </a:r>
            <a:endParaRPr lang="zh-CN" altLang="en-US" dirty="0"/>
          </a:p>
        </p:txBody>
      </p:sp>
      <p:sp>
        <p:nvSpPr>
          <p:cNvPr id="9" name="文本框 8">
            <a:extLst>
              <a:ext uri="{FF2B5EF4-FFF2-40B4-BE49-F238E27FC236}">
                <a16:creationId xmlns:a16="http://schemas.microsoft.com/office/drawing/2014/main" id="{556745AE-DEAE-4485-B13D-48AE1E8D0BEA}"/>
              </a:ext>
            </a:extLst>
          </p:cNvPr>
          <p:cNvSpPr txBox="1"/>
          <p:nvPr/>
        </p:nvSpPr>
        <p:spPr>
          <a:xfrm>
            <a:off x="2392680" y="6312535"/>
            <a:ext cx="853440" cy="369332"/>
          </a:xfrm>
          <a:prstGeom prst="rect">
            <a:avLst/>
          </a:prstGeom>
          <a:noFill/>
        </p:spPr>
        <p:txBody>
          <a:bodyPr wrap="square" rtlCol="0">
            <a:spAutoFit/>
          </a:bodyPr>
          <a:lstStyle/>
          <a:p>
            <a:pPr algn="ctr"/>
            <a:r>
              <a:rPr lang="en-US" altLang="zh-CN" dirty="0"/>
              <a:t>Ann2</a:t>
            </a:r>
            <a:endParaRPr lang="zh-CN" altLang="en-US" dirty="0"/>
          </a:p>
        </p:txBody>
      </p:sp>
      <p:sp>
        <p:nvSpPr>
          <p:cNvPr id="10" name="流程图: 或者 9">
            <a:extLst>
              <a:ext uri="{FF2B5EF4-FFF2-40B4-BE49-F238E27FC236}">
                <a16:creationId xmlns:a16="http://schemas.microsoft.com/office/drawing/2014/main" id="{D3C2997C-FA1C-43C1-B94B-A74AAEBF4421}"/>
              </a:ext>
            </a:extLst>
          </p:cNvPr>
          <p:cNvSpPr/>
          <p:nvPr/>
        </p:nvSpPr>
        <p:spPr>
          <a:xfrm>
            <a:off x="2171700" y="4834097"/>
            <a:ext cx="312420" cy="312420"/>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号 10">
            <a:extLst>
              <a:ext uri="{FF2B5EF4-FFF2-40B4-BE49-F238E27FC236}">
                <a16:creationId xmlns:a16="http://schemas.microsoft.com/office/drawing/2014/main" id="{EB68B7AE-56BB-4F16-B900-9DB89FA8B314}"/>
              </a:ext>
            </a:extLst>
          </p:cNvPr>
          <p:cNvSpPr/>
          <p:nvPr/>
        </p:nvSpPr>
        <p:spPr>
          <a:xfrm>
            <a:off x="3195320" y="4793457"/>
            <a:ext cx="604520" cy="38608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aphicFrame>
        <p:nvGraphicFramePr>
          <p:cNvPr id="12" name="表格 11">
            <a:extLst>
              <a:ext uri="{FF2B5EF4-FFF2-40B4-BE49-F238E27FC236}">
                <a16:creationId xmlns:a16="http://schemas.microsoft.com/office/drawing/2014/main" id="{79883E3C-3BEF-4285-9064-7F74B8F1140B}"/>
              </a:ext>
            </a:extLst>
          </p:cNvPr>
          <p:cNvGraphicFramePr>
            <a:graphicFrameLocks noGrp="1"/>
          </p:cNvGraphicFramePr>
          <p:nvPr>
            <p:extLst>
              <p:ext uri="{D42A27DB-BD31-4B8C-83A1-F6EECF244321}">
                <p14:modId xmlns:p14="http://schemas.microsoft.com/office/powerpoint/2010/main" val="1674378287"/>
              </p:ext>
            </p:extLst>
          </p:nvPr>
        </p:nvGraphicFramePr>
        <p:xfrm>
          <a:off x="3982720" y="3706337"/>
          <a:ext cx="386080" cy="2560320"/>
        </p:xfrm>
        <a:graphic>
          <a:graphicData uri="http://schemas.openxmlformats.org/drawingml/2006/table">
            <a:tbl>
              <a:tblPr firstRow="1" bandRow="1">
                <a:tableStyleId>{5940675A-B579-460E-94D1-54222C63F5DA}</a:tableStyleId>
              </a:tblPr>
              <a:tblGrid>
                <a:gridCol w="386080">
                  <a:extLst>
                    <a:ext uri="{9D8B030D-6E8A-4147-A177-3AD203B41FA5}">
                      <a16:colId xmlns:a16="http://schemas.microsoft.com/office/drawing/2014/main" val="395516639"/>
                    </a:ext>
                  </a:extLst>
                </a:gridCol>
              </a:tblGrid>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004671912"/>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750888272"/>
                  </a:ext>
                </a:extLst>
              </a:tr>
              <a:tr h="351563">
                <a:tc>
                  <a:txBody>
                    <a:bodyPr/>
                    <a:lstStyle/>
                    <a:p>
                      <a:pPr algn="ctr"/>
                      <a:r>
                        <a:rPr lang="en-US" altLang="zh-CN" dirty="0"/>
                        <a:t>1</a:t>
                      </a:r>
                      <a:endParaRPr lang="zh-CN" altLang="en-US" dirty="0"/>
                    </a:p>
                  </a:txBody>
                  <a:tcPr/>
                </a:tc>
                <a:extLst>
                  <a:ext uri="{0D108BD9-81ED-4DB2-BD59-A6C34878D82A}">
                    <a16:rowId xmlns:a16="http://schemas.microsoft.com/office/drawing/2014/main" val="429724511"/>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457011596"/>
                  </a:ext>
                </a:extLst>
              </a:tr>
              <a:tr h="351563">
                <a:tc>
                  <a:txBody>
                    <a:bodyPr/>
                    <a:lstStyle/>
                    <a:p>
                      <a:pPr algn="ctr"/>
                      <a:r>
                        <a:rPr lang="en-US" altLang="zh-CN" dirty="0"/>
                        <a:t>1</a:t>
                      </a:r>
                      <a:endParaRPr lang="zh-CN" altLang="en-US" dirty="0"/>
                    </a:p>
                  </a:txBody>
                  <a:tcPr/>
                </a:tc>
                <a:extLst>
                  <a:ext uri="{0D108BD9-81ED-4DB2-BD59-A6C34878D82A}">
                    <a16:rowId xmlns:a16="http://schemas.microsoft.com/office/drawing/2014/main" val="2011282113"/>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54968057"/>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85442758"/>
                  </a:ext>
                </a:extLst>
              </a:tr>
            </a:tbl>
          </a:graphicData>
        </a:graphic>
      </p:graphicFrame>
      <p:sp>
        <p:nvSpPr>
          <p:cNvPr id="13" name="文本框 12">
            <a:extLst>
              <a:ext uri="{FF2B5EF4-FFF2-40B4-BE49-F238E27FC236}">
                <a16:creationId xmlns:a16="http://schemas.microsoft.com/office/drawing/2014/main" id="{4D4FD7CD-F696-4009-8F4B-69A972EE2A5E}"/>
              </a:ext>
            </a:extLst>
          </p:cNvPr>
          <p:cNvSpPr txBox="1"/>
          <p:nvPr/>
        </p:nvSpPr>
        <p:spPr>
          <a:xfrm>
            <a:off x="3709670" y="6306344"/>
            <a:ext cx="942340" cy="369332"/>
          </a:xfrm>
          <a:prstGeom prst="rect">
            <a:avLst/>
          </a:prstGeom>
          <a:noFill/>
        </p:spPr>
        <p:txBody>
          <a:bodyPr wrap="square" rtlCol="0">
            <a:spAutoFit/>
          </a:bodyPr>
          <a:lstStyle/>
          <a:p>
            <a:pPr algn="ctr"/>
            <a:r>
              <a:rPr lang="en-US" altLang="zh-CN" dirty="0"/>
              <a:t>Target</a:t>
            </a:r>
            <a:endParaRPr lang="zh-CN" altLang="en-US" dirty="0"/>
          </a:p>
        </p:txBody>
      </p:sp>
      <p:graphicFrame>
        <p:nvGraphicFramePr>
          <p:cNvPr id="14" name="表格 13">
            <a:extLst>
              <a:ext uri="{FF2B5EF4-FFF2-40B4-BE49-F238E27FC236}">
                <a16:creationId xmlns:a16="http://schemas.microsoft.com/office/drawing/2014/main" id="{6F360107-CF96-4FF0-B91D-2075295FD158}"/>
              </a:ext>
            </a:extLst>
          </p:cNvPr>
          <p:cNvGraphicFramePr>
            <a:graphicFrameLocks noGrp="1"/>
          </p:cNvGraphicFramePr>
          <p:nvPr>
            <p:extLst>
              <p:ext uri="{D42A27DB-BD31-4B8C-83A1-F6EECF244321}">
                <p14:modId xmlns:p14="http://schemas.microsoft.com/office/powerpoint/2010/main" val="3154067022"/>
              </p:ext>
            </p:extLst>
          </p:nvPr>
        </p:nvGraphicFramePr>
        <p:xfrm>
          <a:off x="7113905" y="3709909"/>
          <a:ext cx="568960" cy="2560320"/>
        </p:xfrm>
        <a:graphic>
          <a:graphicData uri="http://schemas.openxmlformats.org/drawingml/2006/table">
            <a:tbl>
              <a:tblPr firstRow="1" bandRow="1">
                <a:tableStyleId>{5940675A-B579-460E-94D1-54222C63F5DA}</a:tableStyleId>
              </a:tblPr>
              <a:tblGrid>
                <a:gridCol w="568960">
                  <a:extLst>
                    <a:ext uri="{9D8B030D-6E8A-4147-A177-3AD203B41FA5}">
                      <a16:colId xmlns:a16="http://schemas.microsoft.com/office/drawing/2014/main" val="395516639"/>
                    </a:ext>
                  </a:extLst>
                </a:gridCol>
              </a:tblGrid>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004671912"/>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2750888272"/>
                  </a:ext>
                </a:extLst>
              </a:tr>
              <a:tr h="351563">
                <a:tc>
                  <a:txBody>
                    <a:bodyPr/>
                    <a:lstStyle/>
                    <a:p>
                      <a:pPr algn="ctr"/>
                      <a:r>
                        <a:rPr lang="en-US" altLang="zh-CN" dirty="0"/>
                        <a:t>0.9</a:t>
                      </a:r>
                      <a:endParaRPr lang="zh-CN" altLang="en-US" dirty="0"/>
                    </a:p>
                  </a:txBody>
                  <a:tcPr/>
                </a:tc>
                <a:extLst>
                  <a:ext uri="{0D108BD9-81ED-4DB2-BD59-A6C34878D82A}">
                    <a16:rowId xmlns:a16="http://schemas.microsoft.com/office/drawing/2014/main" val="429724511"/>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457011596"/>
                  </a:ext>
                </a:extLst>
              </a:tr>
              <a:tr h="351563">
                <a:tc>
                  <a:txBody>
                    <a:bodyPr/>
                    <a:lstStyle/>
                    <a:p>
                      <a:pPr algn="ctr"/>
                      <a:r>
                        <a:rPr lang="en-US" altLang="zh-CN" dirty="0"/>
                        <a:t>0.8</a:t>
                      </a:r>
                      <a:endParaRPr lang="zh-CN" altLang="en-US" dirty="0"/>
                    </a:p>
                  </a:txBody>
                  <a:tcPr/>
                </a:tc>
                <a:extLst>
                  <a:ext uri="{0D108BD9-81ED-4DB2-BD59-A6C34878D82A}">
                    <a16:rowId xmlns:a16="http://schemas.microsoft.com/office/drawing/2014/main" val="2011282113"/>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54968057"/>
                  </a:ext>
                </a:extLst>
              </a:tr>
              <a:tr h="351563">
                <a:tc>
                  <a:txBody>
                    <a:bodyPr/>
                    <a:lstStyle/>
                    <a:p>
                      <a:pPr algn="ctr"/>
                      <a:r>
                        <a:rPr lang="en-US" altLang="zh-CN" dirty="0"/>
                        <a:t>0</a:t>
                      </a:r>
                      <a:endParaRPr lang="zh-CN" altLang="en-US" dirty="0"/>
                    </a:p>
                  </a:txBody>
                  <a:tcPr/>
                </a:tc>
                <a:extLst>
                  <a:ext uri="{0D108BD9-81ED-4DB2-BD59-A6C34878D82A}">
                    <a16:rowId xmlns:a16="http://schemas.microsoft.com/office/drawing/2014/main" val="3985442758"/>
                  </a:ext>
                </a:extLst>
              </a:tr>
            </a:tbl>
          </a:graphicData>
        </a:graphic>
      </p:graphicFrame>
      <p:sp>
        <p:nvSpPr>
          <p:cNvPr id="15" name="文本框 14">
            <a:extLst>
              <a:ext uri="{FF2B5EF4-FFF2-40B4-BE49-F238E27FC236}">
                <a16:creationId xmlns:a16="http://schemas.microsoft.com/office/drawing/2014/main" id="{CDDF882C-81A5-471F-B5B0-99493220E886}"/>
              </a:ext>
            </a:extLst>
          </p:cNvPr>
          <p:cNvSpPr txBox="1"/>
          <p:nvPr/>
        </p:nvSpPr>
        <p:spPr>
          <a:xfrm>
            <a:off x="6774815" y="6334919"/>
            <a:ext cx="1351280" cy="369332"/>
          </a:xfrm>
          <a:prstGeom prst="rect">
            <a:avLst/>
          </a:prstGeom>
          <a:noFill/>
        </p:spPr>
        <p:txBody>
          <a:bodyPr wrap="square" rtlCol="0">
            <a:spAutoFit/>
          </a:bodyPr>
          <a:lstStyle/>
          <a:p>
            <a:pPr algn="ctr"/>
            <a:r>
              <a:rPr lang="en-US" altLang="zh-CN" dirty="0"/>
              <a:t>Probability</a:t>
            </a:r>
            <a:endParaRPr lang="zh-CN" altLang="en-US" dirty="0"/>
          </a:p>
        </p:txBody>
      </p:sp>
      <p:sp>
        <p:nvSpPr>
          <p:cNvPr id="17" name="文本框 16">
            <a:extLst>
              <a:ext uri="{FF2B5EF4-FFF2-40B4-BE49-F238E27FC236}">
                <a16:creationId xmlns:a16="http://schemas.microsoft.com/office/drawing/2014/main" id="{8FF1CFD7-9100-4951-867A-4A8431E68E0E}"/>
              </a:ext>
            </a:extLst>
          </p:cNvPr>
          <p:cNvSpPr txBox="1"/>
          <p:nvPr/>
        </p:nvSpPr>
        <p:spPr>
          <a:xfrm>
            <a:off x="1115060" y="5173703"/>
            <a:ext cx="449580" cy="369332"/>
          </a:xfrm>
          <a:prstGeom prst="rect">
            <a:avLst/>
          </a:prstGeom>
          <a:noFill/>
        </p:spPr>
        <p:txBody>
          <a:bodyPr wrap="square">
            <a:spAutoFit/>
          </a:bodyPr>
          <a:lstStyle/>
          <a:p>
            <a:pPr algn="ctr"/>
            <a:r>
              <a:rPr lang="zh-CN" altLang="en-US" dirty="0"/>
              <a:t>😤</a:t>
            </a:r>
          </a:p>
        </p:txBody>
      </p:sp>
      <p:sp>
        <p:nvSpPr>
          <p:cNvPr id="19" name="文本框 18">
            <a:extLst>
              <a:ext uri="{FF2B5EF4-FFF2-40B4-BE49-F238E27FC236}">
                <a16:creationId xmlns:a16="http://schemas.microsoft.com/office/drawing/2014/main" id="{813EB9E6-42C5-46BD-8DF8-37FA6D13350B}"/>
              </a:ext>
            </a:extLst>
          </p:cNvPr>
          <p:cNvSpPr txBox="1"/>
          <p:nvPr/>
        </p:nvSpPr>
        <p:spPr>
          <a:xfrm>
            <a:off x="1094740" y="4403805"/>
            <a:ext cx="449580" cy="369332"/>
          </a:xfrm>
          <a:prstGeom prst="rect">
            <a:avLst/>
          </a:prstGeom>
          <a:noFill/>
        </p:spPr>
        <p:txBody>
          <a:bodyPr wrap="square">
            <a:spAutoFit/>
          </a:bodyPr>
          <a:lstStyle/>
          <a:p>
            <a:r>
              <a:rPr lang="zh-CN" altLang="en-US" dirty="0"/>
              <a:t>😞</a:t>
            </a:r>
          </a:p>
        </p:txBody>
      </p:sp>
      <p:sp>
        <p:nvSpPr>
          <p:cNvPr id="20" name="文本框 19">
            <a:extLst>
              <a:ext uri="{FF2B5EF4-FFF2-40B4-BE49-F238E27FC236}">
                <a16:creationId xmlns:a16="http://schemas.microsoft.com/office/drawing/2014/main" id="{198C9AE0-FC60-45AF-A022-1C5E55CE9EE1}"/>
              </a:ext>
            </a:extLst>
          </p:cNvPr>
          <p:cNvSpPr txBox="1"/>
          <p:nvPr/>
        </p:nvSpPr>
        <p:spPr>
          <a:xfrm>
            <a:off x="1094740" y="4801831"/>
            <a:ext cx="449580" cy="369332"/>
          </a:xfrm>
          <a:prstGeom prst="rect">
            <a:avLst/>
          </a:prstGeom>
          <a:noFill/>
        </p:spPr>
        <p:txBody>
          <a:bodyPr wrap="square">
            <a:spAutoFit/>
          </a:bodyPr>
          <a:lstStyle/>
          <a:p>
            <a:r>
              <a:rPr lang="zh-CN" altLang="en-US" dirty="0"/>
              <a:t>😀</a:t>
            </a:r>
          </a:p>
        </p:txBody>
      </p:sp>
      <p:sp>
        <p:nvSpPr>
          <p:cNvPr id="21" name="文本框 20">
            <a:extLst>
              <a:ext uri="{FF2B5EF4-FFF2-40B4-BE49-F238E27FC236}">
                <a16:creationId xmlns:a16="http://schemas.microsoft.com/office/drawing/2014/main" id="{FCF27C17-473B-4B34-ABFA-F98F5861B083}"/>
              </a:ext>
            </a:extLst>
          </p:cNvPr>
          <p:cNvSpPr txBox="1"/>
          <p:nvPr/>
        </p:nvSpPr>
        <p:spPr>
          <a:xfrm>
            <a:off x="9031605" y="4432380"/>
            <a:ext cx="449580" cy="369332"/>
          </a:xfrm>
          <a:prstGeom prst="rect">
            <a:avLst/>
          </a:prstGeom>
          <a:noFill/>
        </p:spPr>
        <p:txBody>
          <a:bodyPr wrap="square">
            <a:spAutoFit/>
          </a:bodyPr>
          <a:lstStyle/>
          <a:p>
            <a:r>
              <a:rPr lang="zh-CN" altLang="en-US" dirty="0"/>
              <a:t>😞</a:t>
            </a:r>
          </a:p>
        </p:txBody>
      </p:sp>
      <p:sp>
        <p:nvSpPr>
          <p:cNvPr id="22" name="文本框 21">
            <a:extLst>
              <a:ext uri="{FF2B5EF4-FFF2-40B4-BE49-F238E27FC236}">
                <a16:creationId xmlns:a16="http://schemas.microsoft.com/office/drawing/2014/main" id="{9F0510D0-D697-4038-A99D-99763106FACF}"/>
              </a:ext>
            </a:extLst>
          </p:cNvPr>
          <p:cNvSpPr txBox="1"/>
          <p:nvPr/>
        </p:nvSpPr>
        <p:spPr>
          <a:xfrm>
            <a:off x="8589645" y="6057920"/>
            <a:ext cx="1351280" cy="646331"/>
          </a:xfrm>
          <a:prstGeom prst="rect">
            <a:avLst/>
          </a:prstGeom>
          <a:noFill/>
        </p:spPr>
        <p:txBody>
          <a:bodyPr wrap="square" rtlCol="0">
            <a:spAutoFit/>
          </a:bodyPr>
          <a:lstStyle/>
          <a:p>
            <a:pPr algn="ctr"/>
            <a:r>
              <a:rPr lang="en-US" altLang="zh-CN" dirty="0"/>
              <a:t>Prediction</a:t>
            </a:r>
          </a:p>
          <a:p>
            <a:pPr algn="ctr"/>
            <a:r>
              <a:rPr lang="en-US" altLang="zh-CN" dirty="0"/>
              <a:t>For TTS</a:t>
            </a:r>
            <a:endParaRPr lang="zh-CN" altLang="en-US" dirty="0"/>
          </a:p>
        </p:txBody>
      </p:sp>
      <p:sp>
        <p:nvSpPr>
          <p:cNvPr id="23" name="箭头: 右 22">
            <a:extLst>
              <a:ext uri="{FF2B5EF4-FFF2-40B4-BE49-F238E27FC236}">
                <a16:creationId xmlns:a16="http://schemas.microsoft.com/office/drawing/2014/main" id="{F41E752F-895C-4625-9E3E-116B30911892}"/>
              </a:ext>
            </a:extLst>
          </p:cNvPr>
          <p:cNvSpPr/>
          <p:nvPr/>
        </p:nvSpPr>
        <p:spPr>
          <a:xfrm>
            <a:off x="7873365" y="4527352"/>
            <a:ext cx="1084580" cy="184666"/>
          </a:xfrm>
          <a:prstGeom prst="rightArrow">
            <a:avLst>
              <a:gd name="adj1" fmla="val 33494"/>
              <a:gd name="adj2" fmla="val 1077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3E719C68-8A8D-4248-9E77-15B81DE2CC87}"/>
              </a:ext>
            </a:extLst>
          </p:cNvPr>
          <p:cNvSpPr/>
          <p:nvPr/>
        </p:nvSpPr>
        <p:spPr>
          <a:xfrm>
            <a:off x="4906010" y="4341536"/>
            <a:ext cx="1697355" cy="12445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a:t>Model</a:t>
            </a:r>
            <a:endParaRPr lang="zh-CN" altLang="en-US" sz="2000" dirty="0"/>
          </a:p>
        </p:txBody>
      </p:sp>
      <p:sp>
        <p:nvSpPr>
          <p:cNvPr id="25" name="箭头: 右 24">
            <a:extLst>
              <a:ext uri="{FF2B5EF4-FFF2-40B4-BE49-F238E27FC236}">
                <a16:creationId xmlns:a16="http://schemas.microsoft.com/office/drawing/2014/main" id="{C54EC7B2-12FC-4F0C-AC55-9B005422E453}"/>
              </a:ext>
            </a:extLst>
          </p:cNvPr>
          <p:cNvSpPr/>
          <p:nvPr/>
        </p:nvSpPr>
        <p:spPr>
          <a:xfrm>
            <a:off x="4439920" y="4871463"/>
            <a:ext cx="419100" cy="227429"/>
          </a:xfrm>
          <a:prstGeom prst="rightArrow">
            <a:avLst>
              <a:gd name="adj1" fmla="val 33494"/>
              <a:gd name="adj2" fmla="val 1077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1868AA04-04BA-4999-B9B0-1B70D1114CBC}"/>
              </a:ext>
            </a:extLst>
          </p:cNvPr>
          <p:cNvSpPr/>
          <p:nvPr/>
        </p:nvSpPr>
        <p:spPr>
          <a:xfrm>
            <a:off x="6630352" y="4876067"/>
            <a:ext cx="419100" cy="227429"/>
          </a:xfrm>
          <a:prstGeom prst="rightArrow">
            <a:avLst>
              <a:gd name="adj1" fmla="val 33494"/>
              <a:gd name="adj2" fmla="val 10776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灯片编号占位符 26">
            <a:extLst>
              <a:ext uri="{FF2B5EF4-FFF2-40B4-BE49-F238E27FC236}">
                <a16:creationId xmlns:a16="http://schemas.microsoft.com/office/drawing/2014/main" id="{9B5E013E-5B30-4036-83D1-A608F476DDB7}"/>
              </a:ext>
            </a:extLst>
          </p:cNvPr>
          <p:cNvSpPr>
            <a:spLocks noGrp="1"/>
          </p:cNvSpPr>
          <p:nvPr>
            <p:ph type="sldNum" sz="quarter" idx="12"/>
          </p:nvPr>
        </p:nvSpPr>
        <p:spPr/>
        <p:txBody>
          <a:bodyPr/>
          <a:lstStyle/>
          <a:p>
            <a:fld id="{085C3BF6-B217-42EC-92C4-F43C2BC4E445}" type="slidenum">
              <a:rPr lang="zh-CN" altLang="en-US" smtClean="0"/>
              <a:pPr/>
              <a:t>32</a:t>
            </a:fld>
            <a:r>
              <a:rPr lang="en-US" altLang="zh-CN"/>
              <a:t>/41</a:t>
            </a:r>
            <a:endParaRPr lang="zh-CN" altLang="en-US" dirty="0"/>
          </a:p>
        </p:txBody>
      </p:sp>
    </p:spTree>
    <p:extLst>
      <p:ext uri="{BB962C8B-B14F-4D97-AF65-F5344CB8AC3E}">
        <p14:creationId xmlns:p14="http://schemas.microsoft.com/office/powerpoint/2010/main" val="370749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3" end="3"/>
                                            </p:txEl>
                                          </p:spTgt>
                                        </p:tgtEl>
                                        <p:attrNameLst>
                                          <p:attrName>style.visibility</p:attrName>
                                        </p:attrNameLst>
                                      </p:cBhvr>
                                      <p:to>
                                        <p:strVal val="visible"/>
                                      </p:to>
                                    </p:set>
                                    <p:animEffect transition="in" filter="fade">
                                      <p:cBhvr>
                                        <p:cTn id="7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3" grpId="0"/>
      <p:bldP spid="15" grpId="0"/>
      <p:bldP spid="17" grpId="0"/>
      <p:bldP spid="19" grpId="0"/>
      <p:bldP spid="20" grpId="0"/>
      <p:bldP spid="21" grpId="0"/>
      <p:bldP spid="22" grpId="0"/>
      <p:bldP spid="23" grpId="0" animBg="1"/>
      <p:bldP spid="24" grpId="0" animBg="1"/>
      <p:bldP spid="25"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9754C-58CE-491F-B3C1-DC1ECED3CDE5}"/>
              </a:ext>
            </a:extLst>
          </p:cNvPr>
          <p:cNvSpPr>
            <a:spLocks noGrp="1"/>
          </p:cNvSpPr>
          <p:nvPr>
            <p:ph type="title"/>
          </p:nvPr>
        </p:nvSpPr>
        <p:spPr/>
        <p:txBody>
          <a:bodyPr/>
          <a:lstStyle/>
          <a:p>
            <a:r>
              <a:rPr lang="en-US" altLang="zh-CN" dirty="0"/>
              <a:t>Emotion Classification (revised)</a:t>
            </a:r>
            <a:endParaRPr lang="zh-CN" altLang="en-US" dirty="0"/>
          </a:p>
        </p:txBody>
      </p:sp>
      <p:sp>
        <p:nvSpPr>
          <p:cNvPr id="3" name="内容占位符 2">
            <a:extLst>
              <a:ext uri="{FF2B5EF4-FFF2-40B4-BE49-F238E27FC236}">
                <a16:creationId xmlns:a16="http://schemas.microsoft.com/office/drawing/2014/main" id="{0896261F-9E51-4698-A36F-047EFC7C547C}"/>
              </a:ext>
            </a:extLst>
          </p:cNvPr>
          <p:cNvSpPr>
            <a:spLocks noGrp="1"/>
          </p:cNvSpPr>
          <p:nvPr>
            <p:ph idx="1"/>
          </p:nvPr>
        </p:nvSpPr>
        <p:spPr/>
        <p:txBody>
          <a:bodyPr/>
          <a:lstStyle/>
          <a:p>
            <a:r>
              <a:rPr lang="en-US" altLang="zh-CN" dirty="0"/>
              <a:t>Efficiency! Efficiency! Efficiency!</a:t>
            </a:r>
          </a:p>
          <a:p>
            <a:pPr lvl="1"/>
            <a:r>
              <a:rPr lang="en-US" altLang="zh-CN" dirty="0"/>
              <a:t>Hundreds of hours of speech produced each day</a:t>
            </a:r>
          </a:p>
          <a:p>
            <a:endParaRPr lang="en-US" altLang="zh-CN" dirty="0"/>
          </a:p>
          <a:p>
            <a:r>
              <a:rPr lang="en-US" altLang="zh-CN" dirty="0"/>
              <a:t>BERT+CNN </a:t>
            </a:r>
            <a:r>
              <a:rPr lang="zh-CN" altLang="en-US" dirty="0"/>
              <a:t>→ </a:t>
            </a:r>
            <a:r>
              <a:rPr lang="en-US" altLang="zh-CN" dirty="0"/>
              <a:t>1-layer Bi-LSTM</a:t>
            </a:r>
          </a:p>
          <a:p>
            <a:r>
              <a:rPr lang="en-US" altLang="zh-CN" dirty="0"/>
              <a:t>Hierarchical Network </a:t>
            </a:r>
            <a:r>
              <a:rPr lang="zh-CN" altLang="en-US" dirty="0"/>
              <a:t>→ </a:t>
            </a:r>
            <a:r>
              <a:rPr lang="en-US" altLang="zh-CN" dirty="0"/>
              <a:t>“Flat” Network</a:t>
            </a:r>
          </a:p>
          <a:p>
            <a:pPr lvl="1"/>
            <a:r>
              <a:rPr lang="en-US" altLang="zh-CN" dirty="0"/>
              <a:t>Input: one center sentence + </a:t>
            </a:r>
            <a:r>
              <a:rPr lang="en-US" altLang="zh-CN" u="sng" dirty="0"/>
              <a:t>1 sentence before and after</a:t>
            </a:r>
          </a:p>
          <a:p>
            <a:pPr lvl="1"/>
            <a:r>
              <a:rPr lang="en-US" altLang="zh-CN" dirty="0"/>
              <a:t>Concatenate </a:t>
            </a:r>
            <a:r>
              <a:rPr lang="en-US" altLang="zh-CN" u="sng" dirty="0"/>
              <a:t>sentence index embedding</a:t>
            </a:r>
            <a:r>
              <a:rPr lang="en-US" altLang="zh-CN" dirty="0"/>
              <a:t> with word embedding</a:t>
            </a:r>
          </a:p>
          <a:p>
            <a:r>
              <a:rPr lang="en-US" altLang="zh-CN" dirty="0"/>
              <a:t>Vocabulary: limited to an emotional word dictionary</a:t>
            </a:r>
          </a:p>
          <a:p>
            <a:pPr lvl="1"/>
            <a:r>
              <a:rPr lang="en-US" altLang="zh-CN" dirty="0"/>
              <a:t>Only put emotion words into the input sequence</a:t>
            </a:r>
          </a:p>
          <a:p>
            <a:pPr lvl="1"/>
            <a:endParaRPr lang="zh-CN" altLang="en-US" dirty="0"/>
          </a:p>
        </p:txBody>
      </p:sp>
      <p:sp>
        <p:nvSpPr>
          <p:cNvPr id="4" name="灯片编号占位符 3">
            <a:extLst>
              <a:ext uri="{FF2B5EF4-FFF2-40B4-BE49-F238E27FC236}">
                <a16:creationId xmlns:a16="http://schemas.microsoft.com/office/drawing/2014/main" id="{76E45082-1361-4B01-9DB7-C70166019F08}"/>
              </a:ext>
            </a:extLst>
          </p:cNvPr>
          <p:cNvSpPr>
            <a:spLocks noGrp="1"/>
          </p:cNvSpPr>
          <p:nvPr>
            <p:ph type="sldNum" sz="quarter" idx="12"/>
          </p:nvPr>
        </p:nvSpPr>
        <p:spPr/>
        <p:txBody>
          <a:bodyPr/>
          <a:lstStyle/>
          <a:p>
            <a:fld id="{085C3BF6-B217-42EC-92C4-F43C2BC4E445}" type="slidenum">
              <a:rPr lang="zh-CN" altLang="en-US" smtClean="0"/>
              <a:pPr/>
              <a:t>33</a:t>
            </a:fld>
            <a:r>
              <a:rPr lang="en-US" altLang="zh-CN"/>
              <a:t>/41</a:t>
            </a:r>
            <a:endParaRPr lang="zh-CN" altLang="en-US" dirty="0"/>
          </a:p>
        </p:txBody>
      </p:sp>
    </p:spTree>
    <p:extLst>
      <p:ext uri="{BB962C8B-B14F-4D97-AF65-F5344CB8AC3E}">
        <p14:creationId xmlns:p14="http://schemas.microsoft.com/office/powerpoint/2010/main" val="2768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C1C83-9FC0-4A8B-8227-56646C01083E}"/>
              </a:ext>
            </a:extLst>
          </p:cNvPr>
          <p:cNvSpPr>
            <a:spLocks noGrp="1"/>
          </p:cNvSpPr>
          <p:nvPr>
            <p:ph type="title"/>
          </p:nvPr>
        </p:nvSpPr>
        <p:spPr/>
        <p:txBody>
          <a:bodyPr/>
          <a:lstStyle/>
          <a:p>
            <a:r>
              <a:rPr lang="en-US" altLang="zh-CN" dirty="0"/>
              <a:t>Quiz: Input of emotion classifier</a:t>
            </a:r>
            <a:endParaRPr lang="zh-CN" altLang="en-US" dirty="0"/>
          </a:p>
        </p:txBody>
      </p:sp>
      <p:sp>
        <p:nvSpPr>
          <p:cNvPr id="3" name="内容占位符 2">
            <a:extLst>
              <a:ext uri="{FF2B5EF4-FFF2-40B4-BE49-F238E27FC236}">
                <a16:creationId xmlns:a16="http://schemas.microsoft.com/office/drawing/2014/main" id="{C96A70F9-8FF4-4BD5-AD4A-42D59C4DD81D}"/>
              </a:ext>
            </a:extLst>
          </p:cNvPr>
          <p:cNvSpPr>
            <a:spLocks noGrp="1"/>
          </p:cNvSpPr>
          <p:nvPr>
            <p:ph idx="1"/>
          </p:nvPr>
        </p:nvSpPr>
        <p:spPr/>
        <p:txBody>
          <a:bodyPr>
            <a:normAutofit/>
          </a:bodyPr>
          <a:lstStyle/>
          <a:p>
            <a:r>
              <a:rPr lang="zh-CN" altLang="en-US" sz="2000" dirty="0"/>
              <a:t>“自从进入太空军后，你的情绪一直很</a:t>
            </a:r>
            <a:r>
              <a:rPr lang="zh-CN" altLang="en-US" sz="2000" b="1" dirty="0"/>
              <a:t>低落</a:t>
            </a:r>
            <a:r>
              <a:rPr lang="zh-CN" altLang="en-US" sz="2000" dirty="0"/>
              <a:t>。” </a:t>
            </a:r>
            <a:endParaRPr lang="en-US" altLang="zh-CN" sz="2000" dirty="0"/>
          </a:p>
          <a:p>
            <a:r>
              <a:rPr lang="zh-CN" altLang="en-US" sz="2000" dirty="0"/>
              <a:t>“你</a:t>
            </a:r>
            <a:r>
              <a:rPr lang="zh-CN" altLang="en-US" sz="2000" b="1" dirty="0"/>
              <a:t>应该</a:t>
            </a:r>
            <a:r>
              <a:rPr lang="zh-CN" altLang="en-US" sz="2000" dirty="0"/>
              <a:t>知道原因吧，你总是能</a:t>
            </a:r>
            <a:r>
              <a:rPr lang="zh-CN" altLang="en-US" sz="2000" b="1" dirty="0"/>
              <a:t>轻易</a:t>
            </a:r>
            <a:r>
              <a:rPr lang="zh-CN" altLang="en-US" sz="2000" dirty="0"/>
              <a:t>看到我的思想，有时候看得比我还</a:t>
            </a:r>
            <a:r>
              <a:rPr lang="zh-CN" altLang="en-US" sz="2000" b="1" dirty="0"/>
              <a:t>透彻</a:t>
            </a:r>
            <a:r>
              <a:rPr lang="zh-CN" altLang="en-US" sz="2000" dirty="0"/>
              <a:t>，经你提醒，我才知道自己真正想的是什么” </a:t>
            </a:r>
            <a:endParaRPr lang="en-US" altLang="zh-CN" sz="2000" dirty="0"/>
          </a:p>
          <a:p>
            <a:r>
              <a:rPr lang="zh-CN" altLang="en-US" sz="2000" dirty="0"/>
              <a:t>章北海转身</a:t>
            </a:r>
            <a:r>
              <a:rPr lang="zh-CN" altLang="en-US" sz="2000" b="1" dirty="0"/>
              <a:t>直视</a:t>
            </a:r>
            <a:r>
              <a:rPr lang="zh-CN" altLang="en-US" sz="2000" dirty="0"/>
              <a:t>着吴岳，</a:t>
            </a:r>
            <a:endParaRPr lang="en-US" altLang="zh-CN" sz="2000" dirty="0"/>
          </a:p>
          <a:p>
            <a:r>
              <a:rPr lang="zh-CN" altLang="en-US" sz="2000" u="sng" dirty="0"/>
              <a:t>“对于投身于一场注定要</a:t>
            </a:r>
            <a:r>
              <a:rPr lang="zh-CN" altLang="en-US" sz="2000" b="1" u="sng" dirty="0"/>
              <a:t>失败</a:t>
            </a:r>
            <a:r>
              <a:rPr lang="zh-CN" altLang="en-US" sz="2000" u="sng" dirty="0"/>
              <a:t>的战争，你感到</a:t>
            </a:r>
            <a:r>
              <a:rPr lang="zh-CN" altLang="en-US" sz="2000" b="1" u="sng" dirty="0"/>
              <a:t>悲哀</a:t>
            </a:r>
            <a:r>
              <a:rPr lang="zh-CN" altLang="en-US" sz="2000" u="sng" dirty="0"/>
              <a:t>。”</a:t>
            </a:r>
            <a:endParaRPr lang="en-US" altLang="zh-CN" sz="2000" u="sng" dirty="0"/>
          </a:p>
          <a:p>
            <a:r>
              <a:rPr lang="zh-CN" altLang="en-US" sz="2000" dirty="0"/>
              <a:t>“你很</a:t>
            </a:r>
            <a:r>
              <a:rPr lang="zh-CN" altLang="en-US" sz="2000" b="1" dirty="0"/>
              <a:t>羨慕</a:t>
            </a:r>
            <a:r>
              <a:rPr lang="zh-CN" altLang="en-US" sz="2000" dirty="0"/>
              <a:t>最后的那一代太空军，在</a:t>
            </a:r>
            <a:r>
              <a:rPr lang="zh-CN" altLang="en-US" sz="2000" b="1" dirty="0"/>
              <a:t>年轻</a:t>
            </a:r>
            <a:r>
              <a:rPr lang="zh-CN" altLang="en-US" sz="2000" dirty="0"/>
              <a:t>时就能</a:t>
            </a:r>
            <a:r>
              <a:rPr lang="zh-CN" altLang="en-US" sz="2000" b="1" dirty="0"/>
              <a:t>战斗</a:t>
            </a:r>
            <a:r>
              <a:rPr lang="zh-CN" altLang="en-US" sz="2000" dirty="0"/>
              <a:t>到最后，与舰队一起</a:t>
            </a:r>
            <a:r>
              <a:rPr lang="zh-CN" altLang="en-US" sz="2000" b="1" dirty="0"/>
              <a:t>埋葬</a:t>
            </a:r>
            <a:r>
              <a:rPr lang="zh-CN" altLang="en-US" sz="2000" dirty="0"/>
              <a:t>在太空。”</a:t>
            </a:r>
            <a:endParaRPr lang="en-US" altLang="zh-CN" sz="2000" dirty="0"/>
          </a:p>
          <a:p>
            <a:r>
              <a:rPr lang="zh-CN" altLang="en-US" sz="2000" dirty="0"/>
              <a:t>“但把一生的</a:t>
            </a:r>
            <a:r>
              <a:rPr lang="zh-CN" altLang="en-US" sz="2000" b="1" dirty="0"/>
              <a:t>心血 耗尽</a:t>
            </a:r>
            <a:r>
              <a:rPr lang="zh-CN" altLang="en-US" sz="2000" dirty="0"/>
              <a:t>在这样一个</a:t>
            </a:r>
            <a:r>
              <a:rPr lang="zh-CN" altLang="en-US" sz="2000" b="1" dirty="0"/>
              <a:t>亳无希望</a:t>
            </a:r>
            <a:r>
              <a:rPr lang="zh-CN" altLang="en-US" sz="2000" dirty="0"/>
              <a:t>的事业上，对你来说确实</a:t>
            </a:r>
            <a:r>
              <a:rPr lang="zh-CN" altLang="en-US" sz="2000" b="1" dirty="0"/>
              <a:t>很难</a:t>
            </a:r>
            <a:r>
              <a:rPr lang="zh-CN" altLang="en-US" sz="2000" dirty="0"/>
              <a:t>”</a:t>
            </a:r>
          </a:p>
        </p:txBody>
      </p:sp>
      <p:sp>
        <p:nvSpPr>
          <p:cNvPr id="4" name="文本框 3">
            <a:extLst>
              <a:ext uri="{FF2B5EF4-FFF2-40B4-BE49-F238E27FC236}">
                <a16:creationId xmlns:a16="http://schemas.microsoft.com/office/drawing/2014/main" id="{A5C45FAD-D998-47CC-99EF-4CDBA362F446}"/>
              </a:ext>
            </a:extLst>
          </p:cNvPr>
          <p:cNvSpPr txBox="1"/>
          <p:nvPr/>
        </p:nvSpPr>
        <p:spPr>
          <a:xfrm>
            <a:off x="838200" y="4838701"/>
            <a:ext cx="9620250" cy="400110"/>
          </a:xfrm>
          <a:prstGeom prst="rect">
            <a:avLst/>
          </a:prstGeom>
          <a:noFill/>
        </p:spPr>
        <p:txBody>
          <a:bodyPr wrap="square" rtlCol="0">
            <a:spAutoFit/>
          </a:bodyPr>
          <a:lstStyle/>
          <a:p>
            <a:r>
              <a:rPr lang="en-US" altLang="zh-CN" sz="2000" dirty="0"/>
              <a:t>What is the input for the classification of the underlined sentence? (emotional words in bold)</a:t>
            </a:r>
            <a:endParaRPr lang="zh-CN" altLang="en-US" sz="2000" dirty="0"/>
          </a:p>
        </p:txBody>
      </p:sp>
      <p:sp>
        <p:nvSpPr>
          <p:cNvPr id="5" name="文本框 4">
            <a:extLst>
              <a:ext uri="{FF2B5EF4-FFF2-40B4-BE49-F238E27FC236}">
                <a16:creationId xmlns:a16="http://schemas.microsoft.com/office/drawing/2014/main" id="{A448F6F5-C520-42DB-9084-DD6FCD194501}"/>
              </a:ext>
            </a:extLst>
          </p:cNvPr>
          <p:cNvSpPr txBox="1"/>
          <p:nvPr/>
        </p:nvSpPr>
        <p:spPr>
          <a:xfrm>
            <a:off x="838200" y="5373748"/>
            <a:ext cx="6686550" cy="830997"/>
          </a:xfrm>
          <a:prstGeom prst="rect">
            <a:avLst/>
          </a:prstGeom>
          <a:noFill/>
        </p:spPr>
        <p:txBody>
          <a:bodyPr wrap="square" rtlCol="0">
            <a:spAutoFit/>
          </a:bodyPr>
          <a:lstStyle/>
          <a:p>
            <a:r>
              <a:rPr lang="en-US" altLang="zh-CN" sz="2400" dirty="0"/>
              <a:t>Sequence: </a:t>
            </a:r>
            <a:r>
              <a:rPr lang="zh-CN" altLang="en-US" sz="2400" dirty="0"/>
              <a:t>直视 失败 悲哀 羡慕 年轻 战斗 埋葬</a:t>
            </a:r>
            <a:endParaRPr lang="en-US" altLang="zh-CN" sz="2400" dirty="0"/>
          </a:p>
          <a:p>
            <a:r>
              <a:rPr lang="en-US" altLang="zh-CN" sz="2400" dirty="0"/>
              <a:t>Sent Index:   0      1       1       2       2       2       2  </a:t>
            </a:r>
            <a:endParaRPr lang="zh-CN" altLang="en-US" sz="2400" dirty="0"/>
          </a:p>
        </p:txBody>
      </p:sp>
      <p:sp>
        <p:nvSpPr>
          <p:cNvPr id="6" name="灯片编号占位符 5">
            <a:extLst>
              <a:ext uri="{FF2B5EF4-FFF2-40B4-BE49-F238E27FC236}">
                <a16:creationId xmlns:a16="http://schemas.microsoft.com/office/drawing/2014/main" id="{4397C52B-90A2-48F5-BA6D-76AEB115F76E}"/>
              </a:ext>
            </a:extLst>
          </p:cNvPr>
          <p:cNvSpPr>
            <a:spLocks noGrp="1"/>
          </p:cNvSpPr>
          <p:nvPr>
            <p:ph type="sldNum" sz="quarter" idx="12"/>
          </p:nvPr>
        </p:nvSpPr>
        <p:spPr/>
        <p:txBody>
          <a:bodyPr/>
          <a:lstStyle/>
          <a:p>
            <a:fld id="{085C3BF6-B217-42EC-92C4-F43C2BC4E445}" type="slidenum">
              <a:rPr lang="zh-CN" altLang="en-US" smtClean="0"/>
              <a:pPr/>
              <a:t>34</a:t>
            </a:fld>
            <a:r>
              <a:rPr lang="en-US" altLang="zh-CN"/>
              <a:t>/41</a:t>
            </a:r>
            <a:endParaRPr lang="zh-CN" altLang="en-US" dirty="0"/>
          </a:p>
        </p:txBody>
      </p:sp>
    </p:spTree>
    <p:extLst>
      <p:ext uri="{BB962C8B-B14F-4D97-AF65-F5344CB8AC3E}">
        <p14:creationId xmlns:p14="http://schemas.microsoft.com/office/powerpoint/2010/main" val="119240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95697-2F7C-4A21-BB3E-9509EEC400B0}"/>
              </a:ext>
            </a:extLst>
          </p:cNvPr>
          <p:cNvSpPr>
            <a:spLocks noGrp="1"/>
          </p:cNvSpPr>
          <p:nvPr>
            <p:ph type="title"/>
          </p:nvPr>
        </p:nvSpPr>
        <p:spPr/>
        <p:txBody>
          <a:bodyPr/>
          <a:lstStyle/>
          <a:p>
            <a:r>
              <a:rPr lang="en-US" altLang="zh-CN" dirty="0"/>
              <a:t>Emotion Classification Experiments</a:t>
            </a:r>
            <a:endParaRPr lang="zh-CN" altLang="en-US" dirty="0"/>
          </a:p>
        </p:txBody>
      </p:sp>
      <p:sp>
        <p:nvSpPr>
          <p:cNvPr id="3" name="内容占位符 2">
            <a:extLst>
              <a:ext uri="{FF2B5EF4-FFF2-40B4-BE49-F238E27FC236}">
                <a16:creationId xmlns:a16="http://schemas.microsoft.com/office/drawing/2014/main" id="{C2A72405-ABAE-4994-A1E1-FEC3C4D5890D}"/>
              </a:ext>
            </a:extLst>
          </p:cNvPr>
          <p:cNvSpPr>
            <a:spLocks noGrp="1"/>
          </p:cNvSpPr>
          <p:nvPr>
            <p:ph idx="1"/>
          </p:nvPr>
        </p:nvSpPr>
        <p:spPr/>
        <p:txBody>
          <a:bodyPr/>
          <a:lstStyle/>
          <a:p>
            <a:r>
              <a:rPr lang="en-US" altLang="zh-CN" dirty="0"/>
              <a:t>Metrics: </a:t>
            </a:r>
          </a:p>
          <a:p>
            <a:pPr lvl="1"/>
            <a:r>
              <a:rPr lang="en-US" altLang="zh-CN" dirty="0"/>
              <a:t>D-Acc: emotion accuracy in dialogues</a:t>
            </a:r>
          </a:p>
          <a:p>
            <a:pPr lvl="1"/>
            <a:r>
              <a:rPr lang="en-US" altLang="zh-CN" dirty="0"/>
              <a:t>ED-Precision/Recall/F1: P/R/F for non-neutral emotions in dialogues</a:t>
            </a:r>
          </a:p>
          <a:p>
            <a:endParaRPr lang="en-US" altLang="zh-CN" dirty="0"/>
          </a:p>
          <a:p>
            <a:r>
              <a:rPr lang="en-US" altLang="zh-CN" dirty="0"/>
              <a:t>Baseline: Naïve Bayes</a:t>
            </a:r>
          </a:p>
        </p:txBody>
      </p:sp>
      <p:pic>
        <p:nvPicPr>
          <p:cNvPr id="5" name="图片 4">
            <a:extLst>
              <a:ext uri="{FF2B5EF4-FFF2-40B4-BE49-F238E27FC236}">
                <a16:creationId xmlns:a16="http://schemas.microsoft.com/office/drawing/2014/main" id="{3602DEED-50A5-428B-8E85-A1EE358FCC31}"/>
              </a:ext>
            </a:extLst>
          </p:cNvPr>
          <p:cNvPicPr>
            <a:picLocks noChangeAspect="1"/>
          </p:cNvPicPr>
          <p:nvPr/>
        </p:nvPicPr>
        <p:blipFill>
          <a:blip r:embed="rId3"/>
          <a:stretch>
            <a:fillRect/>
          </a:stretch>
        </p:blipFill>
        <p:spPr>
          <a:xfrm>
            <a:off x="1889961" y="4438651"/>
            <a:ext cx="8412077" cy="1162108"/>
          </a:xfrm>
          <a:prstGeom prst="rect">
            <a:avLst/>
          </a:prstGeom>
        </p:spPr>
      </p:pic>
      <p:sp>
        <p:nvSpPr>
          <p:cNvPr id="4" name="灯片编号占位符 3">
            <a:extLst>
              <a:ext uri="{FF2B5EF4-FFF2-40B4-BE49-F238E27FC236}">
                <a16:creationId xmlns:a16="http://schemas.microsoft.com/office/drawing/2014/main" id="{C29B7355-FCD8-4433-A62A-87AD448AAC24}"/>
              </a:ext>
            </a:extLst>
          </p:cNvPr>
          <p:cNvSpPr>
            <a:spLocks noGrp="1"/>
          </p:cNvSpPr>
          <p:nvPr>
            <p:ph type="sldNum" sz="quarter" idx="12"/>
          </p:nvPr>
        </p:nvSpPr>
        <p:spPr/>
        <p:txBody>
          <a:bodyPr/>
          <a:lstStyle/>
          <a:p>
            <a:fld id="{085C3BF6-B217-42EC-92C4-F43C2BC4E445}" type="slidenum">
              <a:rPr lang="zh-CN" altLang="en-US" smtClean="0"/>
              <a:pPr/>
              <a:t>35</a:t>
            </a:fld>
            <a:r>
              <a:rPr lang="en-US" altLang="zh-CN"/>
              <a:t>/41</a:t>
            </a:r>
            <a:endParaRPr lang="zh-CN" altLang="en-US" dirty="0"/>
          </a:p>
        </p:txBody>
      </p:sp>
    </p:spTree>
    <p:extLst>
      <p:ext uri="{BB962C8B-B14F-4D97-AF65-F5344CB8AC3E}">
        <p14:creationId xmlns:p14="http://schemas.microsoft.com/office/powerpoint/2010/main" val="4066127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7633C-C737-47D6-845B-68D28083968E}"/>
              </a:ext>
            </a:extLst>
          </p:cNvPr>
          <p:cNvSpPr>
            <a:spLocks noGrp="1"/>
          </p:cNvSpPr>
          <p:nvPr>
            <p:ph type="title"/>
          </p:nvPr>
        </p:nvSpPr>
        <p:spPr/>
        <p:txBody>
          <a:bodyPr/>
          <a:lstStyle/>
          <a:p>
            <a:r>
              <a:rPr lang="en-US" altLang="zh-CN" dirty="0"/>
              <a:t>Overall Evaluation</a:t>
            </a:r>
            <a:endParaRPr lang="zh-CN" altLang="en-US" dirty="0"/>
          </a:p>
        </p:txBody>
      </p:sp>
      <p:sp>
        <p:nvSpPr>
          <p:cNvPr id="3" name="内容占位符 2">
            <a:extLst>
              <a:ext uri="{FF2B5EF4-FFF2-40B4-BE49-F238E27FC236}">
                <a16:creationId xmlns:a16="http://schemas.microsoft.com/office/drawing/2014/main" id="{B02078E4-6883-4EA0-85B1-CB19150B9C63}"/>
              </a:ext>
            </a:extLst>
          </p:cNvPr>
          <p:cNvSpPr>
            <a:spLocks noGrp="1"/>
          </p:cNvSpPr>
          <p:nvPr>
            <p:ph idx="1"/>
          </p:nvPr>
        </p:nvSpPr>
        <p:spPr/>
        <p:txBody>
          <a:bodyPr/>
          <a:lstStyle/>
          <a:p>
            <a:r>
              <a:rPr lang="en-US" altLang="zh-CN" dirty="0"/>
              <a:t>Average quality score rated by human</a:t>
            </a:r>
          </a:p>
          <a:p>
            <a:r>
              <a:rPr lang="en-US" altLang="zh-CN" dirty="0"/>
              <a:t>Compare with human-made audiobooks</a:t>
            </a:r>
          </a:p>
          <a:p>
            <a:pPr lvl="1"/>
            <a:r>
              <a:rPr lang="en-US" altLang="zh-CN" dirty="0"/>
              <a:t>S-level: professional production team </a:t>
            </a:r>
          </a:p>
          <a:p>
            <a:pPr lvl="1"/>
            <a:r>
              <a:rPr lang="en-US" altLang="zh-CN" dirty="0"/>
              <a:t>A-level: amateur production team </a:t>
            </a:r>
          </a:p>
          <a:p>
            <a:pPr lvl="1"/>
            <a:r>
              <a:rPr lang="en-US" altLang="zh-CN" dirty="0"/>
              <a:t>B-level: individual producers </a:t>
            </a:r>
          </a:p>
          <a:p>
            <a:r>
              <a:rPr lang="en-US" altLang="zh-CN" dirty="0"/>
              <a:t>TTS comparable with individual producers (B-level)</a:t>
            </a:r>
          </a:p>
          <a:p>
            <a:endParaRPr lang="zh-CN" altLang="en-US" dirty="0"/>
          </a:p>
        </p:txBody>
      </p:sp>
      <p:pic>
        <p:nvPicPr>
          <p:cNvPr id="5" name="图片 4">
            <a:extLst>
              <a:ext uri="{FF2B5EF4-FFF2-40B4-BE49-F238E27FC236}">
                <a16:creationId xmlns:a16="http://schemas.microsoft.com/office/drawing/2014/main" id="{95648CAD-2CA3-4DCC-93A7-3EC55ACE9014}"/>
              </a:ext>
            </a:extLst>
          </p:cNvPr>
          <p:cNvPicPr>
            <a:picLocks noChangeAspect="1"/>
          </p:cNvPicPr>
          <p:nvPr/>
        </p:nvPicPr>
        <p:blipFill>
          <a:blip r:embed="rId3"/>
          <a:stretch>
            <a:fillRect/>
          </a:stretch>
        </p:blipFill>
        <p:spPr>
          <a:xfrm>
            <a:off x="2368377" y="4567812"/>
            <a:ext cx="7455246" cy="1925063"/>
          </a:xfrm>
          <a:prstGeom prst="rect">
            <a:avLst/>
          </a:prstGeom>
        </p:spPr>
      </p:pic>
      <p:sp>
        <p:nvSpPr>
          <p:cNvPr id="4" name="灯片编号占位符 3">
            <a:extLst>
              <a:ext uri="{FF2B5EF4-FFF2-40B4-BE49-F238E27FC236}">
                <a16:creationId xmlns:a16="http://schemas.microsoft.com/office/drawing/2014/main" id="{D6424936-7884-49BB-B76D-8DCC969A14D5}"/>
              </a:ext>
            </a:extLst>
          </p:cNvPr>
          <p:cNvSpPr>
            <a:spLocks noGrp="1"/>
          </p:cNvSpPr>
          <p:nvPr>
            <p:ph type="sldNum" sz="quarter" idx="12"/>
          </p:nvPr>
        </p:nvSpPr>
        <p:spPr/>
        <p:txBody>
          <a:bodyPr/>
          <a:lstStyle/>
          <a:p>
            <a:fld id="{085C3BF6-B217-42EC-92C4-F43C2BC4E445}" type="slidenum">
              <a:rPr lang="zh-CN" altLang="en-US" smtClean="0"/>
              <a:pPr/>
              <a:t>36</a:t>
            </a:fld>
            <a:r>
              <a:rPr lang="en-US" altLang="zh-CN"/>
              <a:t>/41</a:t>
            </a:r>
            <a:endParaRPr lang="zh-CN" altLang="en-US" dirty="0"/>
          </a:p>
        </p:txBody>
      </p:sp>
    </p:spTree>
    <p:extLst>
      <p:ext uri="{BB962C8B-B14F-4D97-AF65-F5344CB8AC3E}">
        <p14:creationId xmlns:p14="http://schemas.microsoft.com/office/powerpoint/2010/main" val="85789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1932A-67DE-4E98-803C-FFD777A8C1B3}"/>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6A55419E-EDF7-4905-A34A-EDBB95E3935F}"/>
              </a:ext>
            </a:extLst>
          </p:cNvPr>
          <p:cNvSpPr>
            <a:spLocks noGrp="1"/>
          </p:cNvSpPr>
          <p:nvPr>
            <p:ph idx="1"/>
          </p:nvPr>
        </p:nvSpPr>
        <p:spPr/>
        <p:txBody>
          <a:bodyPr/>
          <a:lstStyle/>
          <a:p>
            <a:r>
              <a:rPr lang="en-US" altLang="zh-CN" dirty="0">
                <a:solidFill>
                  <a:schemeClr val="bg1">
                    <a:lumMod val="50000"/>
                  </a:schemeClr>
                </a:solidFill>
              </a:rPr>
              <a:t>Introduction</a:t>
            </a:r>
          </a:p>
          <a:p>
            <a:r>
              <a:rPr lang="en-US" altLang="zh-CN" dirty="0">
                <a:solidFill>
                  <a:schemeClr val="bg1">
                    <a:lumMod val="50000"/>
                  </a:schemeClr>
                </a:solidFill>
              </a:rPr>
              <a:t>Methods and Results</a:t>
            </a:r>
          </a:p>
          <a:p>
            <a:r>
              <a:rPr lang="en-US" altLang="zh-CN" dirty="0"/>
              <a:t>Discussion</a:t>
            </a:r>
            <a:endParaRPr lang="zh-CN" altLang="en-US" dirty="0"/>
          </a:p>
        </p:txBody>
      </p:sp>
      <p:sp>
        <p:nvSpPr>
          <p:cNvPr id="4" name="灯片编号占位符 3">
            <a:extLst>
              <a:ext uri="{FF2B5EF4-FFF2-40B4-BE49-F238E27FC236}">
                <a16:creationId xmlns:a16="http://schemas.microsoft.com/office/drawing/2014/main" id="{FEFB4A1C-A1F0-48F4-8CAC-946C76FFCC70}"/>
              </a:ext>
            </a:extLst>
          </p:cNvPr>
          <p:cNvSpPr>
            <a:spLocks noGrp="1"/>
          </p:cNvSpPr>
          <p:nvPr>
            <p:ph type="sldNum" sz="quarter" idx="12"/>
          </p:nvPr>
        </p:nvSpPr>
        <p:spPr/>
        <p:txBody>
          <a:bodyPr/>
          <a:lstStyle/>
          <a:p>
            <a:fld id="{085C3BF6-B217-42EC-92C4-F43C2BC4E445}" type="slidenum">
              <a:rPr lang="zh-CN" altLang="en-US" smtClean="0"/>
              <a:pPr/>
              <a:t>37</a:t>
            </a:fld>
            <a:r>
              <a:rPr lang="en-US" altLang="zh-CN"/>
              <a:t>/41</a:t>
            </a:r>
            <a:endParaRPr lang="zh-CN" altLang="en-US" dirty="0"/>
          </a:p>
        </p:txBody>
      </p:sp>
    </p:spTree>
    <p:extLst>
      <p:ext uri="{BB962C8B-B14F-4D97-AF65-F5344CB8AC3E}">
        <p14:creationId xmlns:p14="http://schemas.microsoft.com/office/powerpoint/2010/main" val="2951806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0CA2B-C971-48EB-B2EE-BD6F44131AFE}"/>
              </a:ext>
            </a:extLst>
          </p:cNvPr>
          <p:cNvSpPr>
            <a:spLocks noGrp="1"/>
          </p:cNvSpPr>
          <p:nvPr>
            <p:ph type="title"/>
          </p:nvPr>
        </p:nvSpPr>
        <p:spPr/>
        <p:txBody>
          <a:bodyPr/>
          <a:lstStyle/>
          <a:p>
            <a:r>
              <a:rPr lang="en-US" altLang="zh-CN" dirty="0"/>
              <a:t>Broader Impact (Platform)</a:t>
            </a:r>
            <a:endParaRPr lang="zh-CN" altLang="en-US" dirty="0"/>
          </a:p>
        </p:txBody>
      </p:sp>
      <p:sp>
        <p:nvSpPr>
          <p:cNvPr id="3" name="内容占位符 2">
            <a:extLst>
              <a:ext uri="{FF2B5EF4-FFF2-40B4-BE49-F238E27FC236}">
                <a16:creationId xmlns:a16="http://schemas.microsoft.com/office/drawing/2014/main" id="{570A2566-5B1A-4999-A74C-DDE42A61E147}"/>
              </a:ext>
            </a:extLst>
          </p:cNvPr>
          <p:cNvSpPr>
            <a:spLocks noGrp="1"/>
          </p:cNvSpPr>
          <p:nvPr>
            <p:ph idx="1"/>
          </p:nvPr>
        </p:nvSpPr>
        <p:spPr/>
        <p:txBody>
          <a:bodyPr/>
          <a:lstStyle/>
          <a:p>
            <a:r>
              <a:rPr lang="en-US" altLang="zh-CN" dirty="0"/>
              <a:t>TTS of good quality, and </a:t>
            </a:r>
            <a:r>
              <a:rPr lang="en-US" altLang="zh-CN" b="1" dirty="0"/>
              <a:t>Free!</a:t>
            </a:r>
            <a:r>
              <a:rPr lang="en-US" altLang="zh-CN" dirty="0"/>
              <a:t> (due to low cost of AI)</a:t>
            </a:r>
          </a:p>
          <a:p>
            <a:endParaRPr lang="en-US" altLang="zh-CN" dirty="0"/>
          </a:p>
          <a:p>
            <a:endParaRPr lang="en-US" altLang="zh-CN" dirty="0"/>
          </a:p>
          <a:p>
            <a:endParaRPr lang="en-US" altLang="zh-CN" dirty="0"/>
          </a:p>
          <a:p>
            <a:r>
              <a:rPr lang="en-US" altLang="zh-CN" dirty="0"/>
              <a:t>Game-changer, Threatening the old players with human recordings</a:t>
            </a:r>
            <a:endParaRPr lang="zh-CN" altLang="en-US" dirty="0"/>
          </a:p>
        </p:txBody>
      </p:sp>
      <p:pic>
        <p:nvPicPr>
          <p:cNvPr id="5" name="图片 4">
            <a:extLst>
              <a:ext uri="{FF2B5EF4-FFF2-40B4-BE49-F238E27FC236}">
                <a16:creationId xmlns:a16="http://schemas.microsoft.com/office/drawing/2014/main" id="{B00277B6-402B-48AD-BD9A-76752897B7EE}"/>
              </a:ext>
            </a:extLst>
          </p:cNvPr>
          <p:cNvPicPr>
            <a:picLocks noChangeAspect="1"/>
          </p:cNvPicPr>
          <p:nvPr/>
        </p:nvPicPr>
        <p:blipFill>
          <a:blip r:embed="rId3"/>
          <a:stretch>
            <a:fillRect/>
          </a:stretch>
        </p:blipFill>
        <p:spPr>
          <a:xfrm>
            <a:off x="2013162" y="2305051"/>
            <a:ext cx="8165675" cy="1530350"/>
          </a:xfrm>
          <a:prstGeom prst="rect">
            <a:avLst/>
          </a:prstGeom>
        </p:spPr>
      </p:pic>
      <p:pic>
        <p:nvPicPr>
          <p:cNvPr id="7" name="图片 6">
            <a:extLst>
              <a:ext uri="{FF2B5EF4-FFF2-40B4-BE49-F238E27FC236}">
                <a16:creationId xmlns:a16="http://schemas.microsoft.com/office/drawing/2014/main" id="{2E7841E1-1DC3-4554-B0D4-6715C414DF89}"/>
              </a:ext>
            </a:extLst>
          </p:cNvPr>
          <p:cNvPicPr>
            <a:picLocks noChangeAspect="1"/>
          </p:cNvPicPr>
          <p:nvPr/>
        </p:nvPicPr>
        <p:blipFill>
          <a:blip r:embed="rId4"/>
          <a:stretch>
            <a:fillRect/>
          </a:stretch>
        </p:blipFill>
        <p:spPr>
          <a:xfrm>
            <a:off x="1924598" y="4314826"/>
            <a:ext cx="8342804" cy="1745356"/>
          </a:xfrm>
          <a:prstGeom prst="rect">
            <a:avLst/>
          </a:prstGeom>
        </p:spPr>
      </p:pic>
      <p:pic>
        <p:nvPicPr>
          <p:cNvPr id="11" name="图片 10">
            <a:extLst>
              <a:ext uri="{FF2B5EF4-FFF2-40B4-BE49-F238E27FC236}">
                <a16:creationId xmlns:a16="http://schemas.microsoft.com/office/drawing/2014/main" id="{CE62C5F9-29CA-4B4B-ABA4-414EFF7F9E52}"/>
              </a:ext>
            </a:extLst>
          </p:cNvPr>
          <p:cNvPicPr>
            <a:picLocks noChangeAspect="1"/>
          </p:cNvPicPr>
          <p:nvPr/>
        </p:nvPicPr>
        <p:blipFill>
          <a:blip r:embed="rId5"/>
          <a:stretch>
            <a:fillRect/>
          </a:stretch>
        </p:blipFill>
        <p:spPr>
          <a:xfrm>
            <a:off x="1934124" y="6053764"/>
            <a:ext cx="8688703" cy="594000"/>
          </a:xfrm>
          <a:prstGeom prst="rect">
            <a:avLst/>
          </a:prstGeom>
        </p:spPr>
      </p:pic>
      <p:sp>
        <p:nvSpPr>
          <p:cNvPr id="12" name="矩形 11">
            <a:extLst>
              <a:ext uri="{FF2B5EF4-FFF2-40B4-BE49-F238E27FC236}">
                <a16:creationId xmlns:a16="http://schemas.microsoft.com/office/drawing/2014/main" id="{7A5CC5E2-1666-4D15-BF03-79095BBD74BC}"/>
              </a:ext>
            </a:extLst>
          </p:cNvPr>
          <p:cNvSpPr/>
          <p:nvPr/>
        </p:nvSpPr>
        <p:spPr>
          <a:xfrm>
            <a:off x="9363075" y="5447132"/>
            <a:ext cx="913853" cy="5685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22847E6-4806-431F-8EBA-3A5531498D2C}"/>
              </a:ext>
            </a:extLst>
          </p:cNvPr>
          <p:cNvSpPr txBox="1"/>
          <p:nvPr/>
        </p:nvSpPr>
        <p:spPr>
          <a:xfrm>
            <a:off x="4419600" y="4314826"/>
            <a:ext cx="1524000" cy="369332"/>
          </a:xfrm>
          <a:prstGeom prst="rect">
            <a:avLst/>
          </a:prstGeom>
          <a:noFill/>
        </p:spPr>
        <p:txBody>
          <a:bodyPr wrap="square" rtlCol="0">
            <a:spAutoFit/>
          </a:bodyPr>
          <a:lstStyle/>
          <a:p>
            <a:r>
              <a:rPr lang="en-US" altLang="zh-CN" dirty="0"/>
              <a:t>Starting Time:</a:t>
            </a:r>
            <a:endParaRPr lang="zh-CN" altLang="en-US" dirty="0"/>
          </a:p>
        </p:txBody>
      </p:sp>
      <p:sp>
        <p:nvSpPr>
          <p:cNvPr id="13" name="文本框 12">
            <a:extLst>
              <a:ext uri="{FF2B5EF4-FFF2-40B4-BE49-F238E27FC236}">
                <a16:creationId xmlns:a16="http://schemas.microsoft.com/office/drawing/2014/main" id="{334B8A35-11F6-4D71-9592-280E3A29B35B}"/>
              </a:ext>
            </a:extLst>
          </p:cNvPr>
          <p:cNvSpPr txBox="1"/>
          <p:nvPr/>
        </p:nvSpPr>
        <p:spPr>
          <a:xfrm>
            <a:off x="4419600" y="4848892"/>
            <a:ext cx="1524000" cy="369332"/>
          </a:xfrm>
          <a:prstGeom prst="rect">
            <a:avLst/>
          </a:prstGeom>
          <a:noFill/>
        </p:spPr>
        <p:txBody>
          <a:bodyPr wrap="square" rtlCol="0">
            <a:spAutoFit/>
          </a:bodyPr>
          <a:lstStyle/>
          <a:p>
            <a:pPr algn="ctr"/>
            <a:r>
              <a:rPr lang="en-US" altLang="zh-CN" dirty="0"/>
              <a:t>2016-07</a:t>
            </a:r>
            <a:endParaRPr lang="zh-CN" altLang="en-US" dirty="0"/>
          </a:p>
        </p:txBody>
      </p:sp>
      <p:sp>
        <p:nvSpPr>
          <p:cNvPr id="14" name="文本框 13">
            <a:extLst>
              <a:ext uri="{FF2B5EF4-FFF2-40B4-BE49-F238E27FC236}">
                <a16:creationId xmlns:a16="http://schemas.microsoft.com/office/drawing/2014/main" id="{5B5F86EC-3B04-450C-9996-295DA4A8E332}"/>
              </a:ext>
            </a:extLst>
          </p:cNvPr>
          <p:cNvSpPr txBox="1"/>
          <p:nvPr/>
        </p:nvSpPr>
        <p:spPr>
          <a:xfrm>
            <a:off x="4419600" y="6181321"/>
            <a:ext cx="1524000" cy="369332"/>
          </a:xfrm>
          <a:prstGeom prst="rect">
            <a:avLst/>
          </a:prstGeom>
          <a:noFill/>
        </p:spPr>
        <p:txBody>
          <a:bodyPr wrap="square" rtlCol="0">
            <a:spAutoFit/>
          </a:bodyPr>
          <a:lstStyle/>
          <a:p>
            <a:pPr algn="ctr"/>
            <a:r>
              <a:rPr lang="en-US" altLang="zh-CN" dirty="0"/>
              <a:t>2016-07</a:t>
            </a:r>
            <a:endParaRPr lang="zh-CN" altLang="en-US" dirty="0"/>
          </a:p>
        </p:txBody>
      </p:sp>
      <p:sp>
        <p:nvSpPr>
          <p:cNvPr id="15" name="文本框 14">
            <a:extLst>
              <a:ext uri="{FF2B5EF4-FFF2-40B4-BE49-F238E27FC236}">
                <a16:creationId xmlns:a16="http://schemas.microsoft.com/office/drawing/2014/main" id="{D520432E-7C7D-4A39-87CA-07392B8505F3}"/>
              </a:ext>
            </a:extLst>
          </p:cNvPr>
          <p:cNvSpPr txBox="1"/>
          <p:nvPr/>
        </p:nvSpPr>
        <p:spPr>
          <a:xfrm>
            <a:off x="4419600" y="5512983"/>
            <a:ext cx="1524000" cy="369332"/>
          </a:xfrm>
          <a:prstGeom prst="rect">
            <a:avLst/>
          </a:prstGeom>
          <a:noFill/>
        </p:spPr>
        <p:txBody>
          <a:bodyPr wrap="square" rtlCol="0">
            <a:spAutoFit/>
          </a:bodyPr>
          <a:lstStyle/>
          <a:p>
            <a:pPr algn="ctr"/>
            <a:r>
              <a:rPr lang="en-US" altLang="zh-CN" dirty="0"/>
              <a:t>2020-06</a:t>
            </a:r>
            <a:endParaRPr lang="zh-CN" altLang="en-US" dirty="0"/>
          </a:p>
        </p:txBody>
      </p:sp>
      <p:sp>
        <p:nvSpPr>
          <p:cNvPr id="16" name="矩形 15">
            <a:extLst>
              <a:ext uri="{FF2B5EF4-FFF2-40B4-BE49-F238E27FC236}">
                <a16:creationId xmlns:a16="http://schemas.microsoft.com/office/drawing/2014/main" id="{9E1D926F-FA72-4299-AF47-7BCE16EABADC}"/>
              </a:ext>
            </a:extLst>
          </p:cNvPr>
          <p:cNvSpPr/>
          <p:nvPr/>
        </p:nvSpPr>
        <p:spPr>
          <a:xfrm>
            <a:off x="4610236" y="5448182"/>
            <a:ext cx="1142727" cy="5685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5BFDE1C-2990-42B5-BA31-A2264238F05D}"/>
              </a:ext>
            </a:extLst>
          </p:cNvPr>
          <p:cNvSpPr>
            <a:spLocks noGrp="1"/>
          </p:cNvSpPr>
          <p:nvPr>
            <p:ph type="sldNum" sz="quarter" idx="12"/>
          </p:nvPr>
        </p:nvSpPr>
        <p:spPr/>
        <p:txBody>
          <a:bodyPr/>
          <a:lstStyle/>
          <a:p>
            <a:fld id="{085C3BF6-B217-42EC-92C4-F43C2BC4E445}" type="slidenum">
              <a:rPr lang="zh-CN" altLang="en-US" smtClean="0"/>
              <a:pPr/>
              <a:t>38</a:t>
            </a:fld>
            <a:r>
              <a:rPr lang="en-US" altLang="zh-CN"/>
              <a:t>/41</a:t>
            </a:r>
            <a:endParaRPr lang="zh-CN" altLang="en-US" dirty="0"/>
          </a:p>
        </p:txBody>
      </p:sp>
      <p:sp>
        <p:nvSpPr>
          <p:cNvPr id="18" name="文本框 17">
            <a:extLst>
              <a:ext uri="{FF2B5EF4-FFF2-40B4-BE49-F238E27FC236}">
                <a16:creationId xmlns:a16="http://schemas.microsoft.com/office/drawing/2014/main" id="{06BD1AA7-626B-426B-9ADC-1FDCAC8EB0C0}"/>
              </a:ext>
            </a:extLst>
          </p:cNvPr>
          <p:cNvSpPr txBox="1"/>
          <p:nvPr/>
        </p:nvSpPr>
        <p:spPr>
          <a:xfrm>
            <a:off x="4419600" y="4853063"/>
            <a:ext cx="1524000" cy="369332"/>
          </a:xfrm>
          <a:prstGeom prst="rect">
            <a:avLst/>
          </a:prstGeom>
          <a:noFill/>
        </p:spPr>
        <p:txBody>
          <a:bodyPr wrap="square" rtlCol="0">
            <a:spAutoFit/>
          </a:bodyPr>
          <a:lstStyle/>
          <a:p>
            <a:pPr algn="ctr"/>
            <a:r>
              <a:rPr lang="en-US" altLang="zh-CN" dirty="0"/>
              <a:t>2016-07</a:t>
            </a:r>
            <a:endParaRPr lang="zh-CN" altLang="en-US" dirty="0"/>
          </a:p>
        </p:txBody>
      </p:sp>
    </p:spTree>
    <p:extLst>
      <p:ext uri="{BB962C8B-B14F-4D97-AF65-F5344CB8AC3E}">
        <p14:creationId xmlns:p14="http://schemas.microsoft.com/office/powerpoint/2010/main" val="193469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3" grpId="0"/>
      <p:bldP spid="14" grpId="0"/>
      <p:bldP spid="15" grpId="0"/>
      <p:bldP spid="16"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13526-1437-45B0-A258-F202F24D8DC9}"/>
              </a:ext>
            </a:extLst>
          </p:cNvPr>
          <p:cNvSpPr>
            <a:spLocks noGrp="1"/>
          </p:cNvSpPr>
          <p:nvPr>
            <p:ph type="title"/>
          </p:nvPr>
        </p:nvSpPr>
        <p:spPr/>
        <p:txBody>
          <a:bodyPr/>
          <a:lstStyle/>
          <a:p>
            <a:r>
              <a:rPr lang="en-US" altLang="zh-CN" dirty="0"/>
              <a:t>Broader Impact (User)</a:t>
            </a:r>
            <a:endParaRPr lang="zh-CN" altLang="en-US" dirty="0"/>
          </a:p>
        </p:txBody>
      </p:sp>
      <p:sp>
        <p:nvSpPr>
          <p:cNvPr id="3" name="内容占位符 2">
            <a:extLst>
              <a:ext uri="{FF2B5EF4-FFF2-40B4-BE49-F238E27FC236}">
                <a16:creationId xmlns:a16="http://schemas.microsoft.com/office/drawing/2014/main" id="{00A9478D-8B5B-428B-A4CB-EEA085381DE0}"/>
              </a:ext>
            </a:extLst>
          </p:cNvPr>
          <p:cNvSpPr>
            <a:spLocks noGrp="1"/>
          </p:cNvSpPr>
          <p:nvPr>
            <p:ph idx="1"/>
          </p:nvPr>
        </p:nvSpPr>
        <p:spPr/>
        <p:txBody>
          <a:bodyPr/>
          <a:lstStyle/>
          <a:p>
            <a:r>
              <a:rPr lang="en-US" altLang="zh-CN" dirty="0"/>
              <a:t>Review from a user</a:t>
            </a:r>
          </a:p>
          <a:p>
            <a:pPr lvl="1"/>
            <a:r>
              <a:rPr lang="zh-CN" altLang="en-US" dirty="0"/>
              <a:t>“这个</a:t>
            </a:r>
            <a:r>
              <a:rPr lang="zh-CN" altLang="en-US" b="1" dirty="0">
                <a:effectLst>
                  <a:outerShdw blurRad="38100" dist="38100" dir="2700000" algn="tl">
                    <a:srgbClr val="000000">
                      <a:alpha val="43137"/>
                    </a:srgbClr>
                  </a:outerShdw>
                </a:effectLst>
              </a:rPr>
              <a:t>人</a:t>
            </a:r>
            <a:r>
              <a:rPr lang="zh-CN" altLang="en-US" dirty="0"/>
              <a:t>读的还可以，就是有点中气不足”</a:t>
            </a:r>
            <a:endParaRPr lang="en-US" altLang="zh-CN" dirty="0"/>
          </a:p>
          <a:p>
            <a:pPr lvl="1"/>
            <a:r>
              <a:rPr lang="en-US" altLang="zh-CN" dirty="0"/>
              <a:t>Unaware of the AI behind,</a:t>
            </a:r>
            <a:r>
              <a:rPr lang="zh-CN" altLang="en-US" dirty="0"/>
              <a:t> </a:t>
            </a:r>
            <a:r>
              <a:rPr lang="en-US" altLang="zh-CN" dirty="0"/>
              <a:t>passing</a:t>
            </a:r>
            <a:r>
              <a:rPr lang="zh-CN" altLang="en-US" dirty="0"/>
              <a:t> </a:t>
            </a:r>
            <a:r>
              <a:rPr lang="en-US" altLang="zh-CN" dirty="0"/>
              <a:t>the</a:t>
            </a:r>
            <a:r>
              <a:rPr lang="zh-CN" altLang="en-US" dirty="0"/>
              <a:t> </a:t>
            </a:r>
            <a:r>
              <a:rPr lang="en-US" altLang="zh-CN" dirty="0"/>
              <a:t>Turing</a:t>
            </a:r>
            <a:r>
              <a:rPr lang="zh-CN" altLang="en-US" dirty="0"/>
              <a:t> </a:t>
            </a:r>
            <a:r>
              <a:rPr lang="en-US" altLang="zh-CN" dirty="0"/>
              <a:t>Test</a:t>
            </a:r>
          </a:p>
          <a:p>
            <a:r>
              <a:rPr lang="en-US" altLang="zh-CN" dirty="0"/>
              <a:t>Can be used for bad applications, like telecommunication fraud</a:t>
            </a:r>
          </a:p>
          <a:p>
            <a:r>
              <a:rPr lang="en-US" altLang="zh-CN" dirty="0"/>
              <a:t>Clearly indicate its fakeness (recommended to put in law)</a:t>
            </a:r>
            <a:endParaRPr lang="zh-CN" altLang="en-US" dirty="0"/>
          </a:p>
        </p:txBody>
      </p:sp>
      <p:pic>
        <p:nvPicPr>
          <p:cNvPr id="5" name="图片 4">
            <a:extLst>
              <a:ext uri="{FF2B5EF4-FFF2-40B4-BE49-F238E27FC236}">
                <a16:creationId xmlns:a16="http://schemas.microsoft.com/office/drawing/2014/main" id="{206721E3-1A5D-4F19-B82C-19DE9A8AF5A7}"/>
              </a:ext>
            </a:extLst>
          </p:cNvPr>
          <p:cNvPicPr>
            <a:picLocks noChangeAspect="1"/>
          </p:cNvPicPr>
          <p:nvPr/>
        </p:nvPicPr>
        <p:blipFill rotWithShape="1">
          <a:blip r:embed="rId3">
            <a:extLst>
              <a:ext uri="{28A0092B-C50C-407E-A947-70E740481C1C}">
                <a14:useLocalDpi xmlns:a14="http://schemas.microsoft.com/office/drawing/2010/main" val="0"/>
              </a:ext>
            </a:extLst>
          </a:blip>
          <a:srcRect t="62222"/>
          <a:stretch/>
        </p:blipFill>
        <p:spPr>
          <a:xfrm>
            <a:off x="2270256" y="4143375"/>
            <a:ext cx="7651488" cy="2590800"/>
          </a:xfrm>
          <a:prstGeom prst="rect">
            <a:avLst/>
          </a:prstGeom>
        </p:spPr>
      </p:pic>
      <p:sp>
        <p:nvSpPr>
          <p:cNvPr id="6" name="矩形 5">
            <a:extLst>
              <a:ext uri="{FF2B5EF4-FFF2-40B4-BE49-F238E27FC236}">
                <a16:creationId xmlns:a16="http://schemas.microsoft.com/office/drawing/2014/main" id="{E189079A-A145-493A-AD7F-500CFDFB5EB7}"/>
              </a:ext>
            </a:extLst>
          </p:cNvPr>
          <p:cNvSpPr/>
          <p:nvPr/>
        </p:nvSpPr>
        <p:spPr>
          <a:xfrm>
            <a:off x="3038475" y="5915612"/>
            <a:ext cx="1028563" cy="42486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4D1819A6-172F-44C7-89FB-C8BFD34904C2}"/>
              </a:ext>
            </a:extLst>
          </p:cNvPr>
          <p:cNvSpPr>
            <a:spLocks noGrp="1"/>
          </p:cNvSpPr>
          <p:nvPr>
            <p:ph type="sldNum" sz="quarter" idx="12"/>
          </p:nvPr>
        </p:nvSpPr>
        <p:spPr/>
        <p:txBody>
          <a:bodyPr/>
          <a:lstStyle/>
          <a:p>
            <a:fld id="{085C3BF6-B217-42EC-92C4-F43C2BC4E445}" type="slidenum">
              <a:rPr lang="zh-CN" altLang="en-US" smtClean="0"/>
              <a:pPr/>
              <a:t>39</a:t>
            </a:fld>
            <a:r>
              <a:rPr lang="en-US" altLang="zh-CN"/>
              <a:t>/41</a:t>
            </a:r>
            <a:endParaRPr lang="zh-CN" altLang="en-US" dirty="0"/>
          </a:p>
        </p:txBody>
      </p:sp>
    </p:spTree>
    <p:extLst>
      <p:ext uri="{BB962C8B-B14F-4D97-AF65-F5344CB8AC3E}">
        <p14:creationId xmlns:p14="http://schemas.microsoft.com/office/powerpoint/2010/main" val="11448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6EEB1-4284-4861-AFED-B29C3226490C}"/>
              </a:ext>
            </a:extLst>
          </p:cNvPr>
          <p:cNvSpPr>
            <a:spLocks noGrp="1"/>
          </p:cNvSpPr>
          <p:nvPr>
            <p:ph type="title"/>
          </p:nvPr>
        </p:nvSpPr>
        <p:spPr/>
        <p:txBody>
          <a:bodyPr/>
          <a:lstStyle/>
          <a:p>
            <a:r>
              <a:rPr lang="en-US" altLang="zh-CN" dirty="0"/>
              <a:t>Typical Text-To-Speech (TTS)</a:t>
            </a:r>
            <a:endParaRPr lang="zh-CN" altLang="en-US" dirty="0"/>
          </a:p>
        </p:txBody>
      </p:sp>
      <p:sp>
        <p:nvSpPr>
          <p:cNvPr id="3" name="内容占位符 2">
            <a:extLst>
              <a:ext uri="{FF2B5EF4-FFF2-40B4-BE49-F238E27FC236}">
                <a16:creationId xmlns:a16="http://schemas.microsoft.com/office/drawing/2014/main" id="{0E5E3BA2-FCDA-4DC4-827F-D124877BB9C0}"/>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Requirement: Clear and </a:t>
            </a:r>
            <a:r>
              <a:rPr lang="en-US" altLang="zh-CN" u="sng" dirty="0"/>
              <a:t>Natural</a:t>
            </a:r>
          </a:p>
          <a:p>
            <a:r>
              <a:rPr lang="en-US" altLang="zh-CN" dirty="0"/>
              <a:t>Scenario: </a:t>
            </a:r>
            <a:r>
              <a:rPr lang="en-US" altLang="zh-CN" u="sng" dirty="0"/>
              <a:t>News Reading</a:t>
            </a:r>
            <a:r>
              <a:rPr lang="en-US" altLang="zh-CN" dirty="0"/>
              <a:t>, Maps, calling systems (e.g. hospital), … </a:t>
            </a:r>
          </a:p>
          <a:p>
            <a:pPr lvl="1"/>
            <a:r>
              <a:rPr lang="en-US" altLang="zh-CN" dirty="0"/>
              <a:t>However, some apps like audiobooks have even higher requirements</a:t>
            </a:r>
            <a:endParaRPr lang="zh-CN" altLang="en-US" dirty="0"/>
          </a:p>
          <a:p>
            <a:endParaRPr lang="zh-CN" altLang="en-US" dirty="0"/>
          </a:p>
        </p:txBody>
      </p:sp>
      <p:pic>
        <p:nvPicPr>
          <p:cNvPr id="4" name="知乎">
            <a:hlinkClick r:id="" action="ppaction://media"/>
            <a:extLst>
              <a:ext uri="{FF2B5EF4-FFF2-40B4-BE49-F238E27FC236}">
                <a16:creationId xmlns:a16="http://schemas.microsoft.com/office/drawing/2014/main" id="{80BA6ACE-98AE-4F26-9C1B-04EAF4C2A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16825" y="1820925"/>
            <a:ext cx="487363" cy="487363"/>
          </a:xfrm>
          <a:prstGeom prst="rect">
            <a:avLst/>
          </a:prstGeom>
        </p:spPr>
      </p:pic>
      <p:pic>
        <p:nvPicPr>
          <p:cNvPr id="5" name="今日头条">
            <a:hlinkClick r:id="" action="ppaction://media"/>
            <a:extLst>
              <a:ext uri="{FF2B5EF4-FFF2-40B4-BE49-F238E27FC236}">
                <a16:creationId xmlns:a16="http://schemas.microsoft.com/office/drawing/2014/main" id="{92E9683B-1F6C-4814-B223-A224E5987B1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330450" y="1866217"/>
            <a:ext cx="487363" cy="487363"/>
          </a:xfrm>
          <a:prstGeom prst="rect">
            <a:avLst/>
          </a:prstGeom>
        </p:spPr>
      </p:pic>
      <p:pic>
        <p:nvPicPr>
          <p:cNvPr id="7" name="图片 6">
            <a:extLst>
              <a:ext uri="{FF2B5EF4-FFF2-40B4-BE49-F238E27FC236}">
                <a16:creationId xmlns:a16="http://schemas.microsoft.com/office/drawing/2014/main" id="{CC77FA1C-14AF-46F8-A123-4A39C5B56B30}"/>
              </a:ext>
            </a:extLst>
          </p:cNvPr>
          <p:cNvPicPr>
            <a:picLocks noChangeAspect="1"/>
          </p:cNvPicPr>
          <p:nvPr/>
        </p:nvPicPr>
        <p:blipFill>
          <a:blip r:embed="rId8"/>
          <a:stretch>
            <a:fillRect/>
          </a:stretch>
        </p:blipFill>
        <p:spPr>
          <a:xfrm>
            <a:off x="1916112" y="2488517"/>
            <a:ext cx="3063875" cy="1665273"/>
          </a:xfrm>
          <a:prstGeom prst="rect">
            <a:avLst/>
          </a:prstGeom>
        </p:spPr>
      </p:pic>
      <p:pic>
        <p:nvPicPr>
          <p:cNvPr id="9" name="图片 8">
            <a:extLst>
              <a:ext uri="{FF2B5EF4-FFF2-40B4-BE49-F238E27FC236}">
                <a16:creationId xmlns:a16="http://schemas.microsoft.com/office/drawing/2014/main" id="{8408FA80-670E-47FC-8F72-CDEDC6276469}"/>
              </a:ext>
            </a:extLst>
          </p:cNvPr>
          <p:cNvPicPr>
            <a:picLocks noChangeAspect="1"/>
          </p:cNvPicPr>
          <p:nvPr/>
        </p:nvPicPr>
        <p:blipFill>
          <a:blip r:embed="rId9"/>
          <a:stretch>
            <a:fillRect/>
          </a:stretch>
        </p:blipFill>
        <p:spPr>
          <a:xfrm>
            <a:off x="7086600" y="2349176"/>
            <a:ext cx="3359150" cy="1943953"/>
          </a:xfrm>
          <a:prstGeom prst="rect">
            <a:avLst/>
          </a:prstGeom>
        </p:spPr>
      </p:pic>
      <p:sp>
        <p:nvSpPr>
          <p:cNvPr id="10" name="文本框 9">
            <a:extLst>
              <a:ext uri="{FF2B5EF4-FFF2-40B4-BE49-F238E27FC236}">
                <a16:creationId xmlns:a16="http://schemas.microsoft.com/office/drawing/2014/main" id="{75EAA89E-B3C0-44B2-822C-1A2A783EC913}"/>
              </a:ext>
            </a:extLst>
          </p:cNvPr>
          <p:cNvSpPr txBox="1"/>
          <p:nvPr/>
        </p:nvSpPr>
        <p:spPr>
          <a:xfrm>
            <a:off x="2574131" y="1908178"/>
            <a:ext cx="1884362" cy="400110"/>
          </a:xfrm>
          <a:prstGeom prst="rect">
            <a:avLst/>
          </a:prstGeom>
          <a:noFill/>
        </p:spPr>
        <p:txBody>
          <a:bodyPr wrap="square" rtlCol="0">
            <a:spAutoFit/>
          </a:bodyPr>
          <a:lstStyle/>
          <a:p>
            <a:pPr algn="ctr"/>
            <a:r>
              <a:rPr lang="zh-CN" altLang="en-US" sz="2000" b="1" dirty="0"/>
              <a:t>今日头条</a:t>
            </a:r>
          </a:p>
        </p:txBody>
      </p:sp>
      <p:sp>
        <p:nvSpPr>
          <p:cNvPr id="11" name="文本框 10">
            <a:extLst>
              <a:ext uri="{FF2B5EF4-FFF2-40B4-BE49-F238E27FC236}">
                <a16:creationId xmlns:a16="http://schemas.microsoft.com/office/drawing/2014/main" id="{27F4EC1E-C3FA-451D-876C-5FE284439EA2}"/>
              </a:ext>
            </a:extLst>
          </p:cNvPr>
          <p:cNvSpPr txBox="1"/>
          <p:nvPr/>
        </p:nvSpPr>
        <p:spPr>
          <a:xfrm>
            <a:off x="7823994" y="1881598"/>
            <a:ext cx="1884362" cy="400110"/>
          </a:xfrm>
          <a:prstGeom prst="rect">
            <a:avLst/>
          </a:prstGeom>
          <a:noFill/>
        </p:spPr>
        <p:txBody>
          <a:bodyPr wrap="square" rtlCol="0">
            <a:spAutoFit/>
          </a:bodyPr>
          <a:lstStyle/>
          <a:p>
            <a:pPr algn="ctr"/>
            <a:r>
              <a:rPr lang="zh-CN" altLang="en-US" sz="2000" b="1" dirty="0"/>
              <a:t>知乎</a:t>
            </a:r>
          </a:p>
        </p:txBody>
      </p:sp>
      <p:sp>
        <p:nvSpPr>
          <p:cNvPr id="12" name="椭圆 11">
            <a:extLst>
              <a:ext uri="{FF2B5EF4-FFF2-40B4-BE49-F238E27FC236}">
                <a16:creationId xmlns:a16="http://schemas.microsoft.com/office/drawing/2014/main" id="{CA071DF6-9A49-47C1-8C7E-4E8A623366F3}"/>
              </a:ext>
            </a:extLst>
          </p:cNvPr>
          <p:cNvSpPr/>
          <p:nvPr/>
        </p:nvSpPr>
        <p:spPr>
          <a:xfrm>
            <a:off x="3819525" y="2458543"/>
            <a:ext cx="392113" cy="411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CFCBB1A-C4FD-4ED3-80E5-7BF8C88203E5}"/>
              </a:ext>
            </a:extLst>
          </p:cNvPr>
          <p:cNvSpPr/>
          <p:nvPr/>
        </p:nvSpPr>
        <p:spPr>
          <a:xfrm>
            <a:off x="7172325" y="3669665"/>
            <a:ext cx="3273425" cy="4731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6D3AA678-0D96-4141-99D8-984B2165E992}"/>
              </a:ext>
            </a:extLst>
          </p:cNvPr>
          <p:cNvSpPr>
            <a:spLocks noGrp="1"/>
          </p:cNvSpPr>
          <p:nvPr>
            <p:ph type="sldNum" sz="quarter" idx="12"/>
          </p:nvPr>
        </p:nvSpPr>
        <p:spPr/>
        <p:txBody>
          <a:bodyPr/>
          <a:lstStyle/>
          <a:p>
            <a:fld id="{085C3BF6-B217-42EC-92C4-F43C2BC4E445}" type="slidenum">
              <a:rPr lang="zh-CN" altLang="en-US" smtClean="0"/>
              <a:pPr/>
              <a:t>4</a:t>
            </a:fld>
            <a:r>
              <a:rPr lang="en-US" altLang="zh-CN"/>
              <a:t>/41</a:t>
            </a:r>
            <a:endParaRPr lang="zh-CN" altLang="en-US" dirty="0"/>
          </a:p>
        </p:txBody>
      </p:sp>
    </p:spTree>
    <p:extLst>
      <p:ext uri="{BB962C8B-B14F-4D97-AF65-F5344CB8AC3E}">
        <p14:creationId xmlns:p14="http://schemas.microsoft.com/office/powerpoint/2010/main" val="17797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4"/>
                </p:tgtEl>
              </p:cMediaNode>
            </p:audio>
            <p:audio>
              <p:cMediaNode vol="80000">
                <p:cTn id="41" fill="hold" display="0">
                  <p:stCondLst>
                    <p:cond delay="indefinite"/>
                  </p:stCondLst>
                  <p:endCondLst>
                    <p:cond evt="onStopAudio" delay="0">
                      <p:tgtEl>
                        <p:sldTgt/>
                      </p:tgtEl>
                    </p:cond>
                  </p:endCondLst>
                </p:cTn>
                <p:tgtEl>
                  <p:spTgt spid="5"/>
                </p:tgtEl>
              </p:cMediaNode>
            </p:audio>
          </p:childTnLst>
        </p:cTn>
      </p:par>
    </p:tnLst>
    <p:bldLst>
      <p:bldP spid="10" grpId="0"/>
      <p:bldP spid="11" grpId="0"/>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6001F-DD82-4B7A-9743-3E100DEDA8E9}"/>
              </a:ext>
            </a:extLst>
          </p:cNvPr>
          <p:cNvSpPr>
            <a:spLocks noGrp="1"/>
          </p:cNvSpPr>
          <p:nvPr>
            <p:ph type="title"/>
          </p:nvPr>
        </p:nvSpPr>
        <p:spPr/>
        <p:txBody>
          <a:bodyPr/>
          <a:lstStyle/>
          <a:p>
            <a:r>
              <a:rPr lang="en-US" altLang="zh-CN" dirty="0"/>
              <a:t>Broader Impact (Producer)</a:t>
            </a:r>
            <a:endParaRPr lang="zh-CN" altLang="en-US" dirty="0"/>
          </a:p>
        </p:txBody>
      </p:sp>
      <p:sp>
        <p:nvSpPr>
          <p:cNvPr id="3" name="内容占位符 2">
            <a:extLst>
              <a:ext uri="{FF2B5EF4-FFF2-40B4-BE49-F238E27FC236}">
                <a16:creationId xmlns:a16="http://schemas.microsoft.com/office/drawing/2014/main" id="{BADC9F6F-8BDB-427E-8E5B-99302F092DF4}"/>
              </a:ext>
            </a:extLst>
          </p:cNvPr>
          <p:cNvSpPr>
            <a:spLocks noGrp="1"/>
          </p:cNvSpPr>
          <p:nvPr>
            <p:ph idx="1"/>
          </p:nvPr>
        </p:nvSpPr>
        <p:spPr/>
        <p:txBody>
          <a:bodyPr/>
          <a:lstStyle/>
          <a:p>
            <a:r>
              <a:rPr lang="en-US" altLang="zh-CN" dirty="0"/>
              <a:t>Threaten the jobs the low-level practitioners (like </a:t>
            </a:r>
            <a:r>
              <a:rPr lang="en-US" altLang="zh-CN" dirty="0" err="1"/>
              <a:t>byworkers</a:t>
            </a:r>
            <a:r>
              <a:rPr lang="en-US" altLang="zh-CN" dirty="0"/>
              <a:t> </a:t>
            </a:r>
            <a:r>
              <a:rPr lang="zh-CN" altLang="en-US" dirty="0"/>
              <a:t>副业人</a:t>
            </a:r>
            <a:r>
              <a:rPr lang="en-US" altLang="zh-CN" dirty="0"/>
              <a:t>)</a:t>
            </a:r>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Create another kind of producer jobs?</a:t>
            </a:r>
          </a:p>
          <a:p>
            <a:pPr lvl="1"/>
            <a:r>
              <a:rPr lang="en-US" altLang="zh-CN" dirty="0"/>
              <a:t>Simply finetuning TTS results instead of recording ourselves</a:t>
            </a:r>
          </a:p>
          <a:p>
            <a:pPr lvl="2"/>
            <a:r>
              <a:rPr lang="en-US" altLang="zh-CN" dirty="0"/>
              <a:t>Correcting prediction errors, adding sound effects, etc.</a:t>
            </a:r>
            <a:endParaRPr lang="zh-CN" altLang="en-US" dirty="0"/>
          </a:p>
        </p:txBody>
      </p:sp>
      <p:pic>
        <p:nvPicPr>
          <p:cNvPr id="5" name="图片 4">
            <a:extLst>
              <a:ext uri="{FF2B5EF4-FFF2-40B4-BE49-F238E27FC236}">
                <a16:creationId xmlns:a16="http://schemas.microsoft.com/office/drawing/2014/main" id="{BA72E98A-9949-45FC-BEFD-3124C7D05B6F}"/>
              </a:ext>
            </a:extLst>
          </p:cNvPr>
          <p:cNvPicPr>
            <a:picLocks noChangeAspect="1"/>
          </p:cNvPicPr>
          <p:nvPr/>
        </p:nvPicPr>
        <p:blipFill rotWithShape="1">
          <a:blip r:embed="rId3"/>
          <a:srcRect l="4271" t="5255" r="5008" b="4004"/>
          <a:stretch/>
        </p:blipFill>
        <p:spPr>
          <a:xfrm>
            <a:off x="3170280" y="2390774"/>
            <a:ext cx="5346359" cy="2247901"/>
          </a:xfrm>
          <a:prstGeom prst="rect">
            <a:avLst/>
          </a:prstGeom>
        </p:spPr>
      </p:pic>
      <p:sp>
        <p:nvSpPr>
          <p:cNvPr id="4" name="灯片编号占位符 3">
            <a:extLst>
              <a:ext uri="{FF2B5EF4-FFF2-40B4-BE49-F238E27FC236}">
                <a16:creationId xmlns:a16="http://schemas.microsoft.com/office/drawing/2014/main" id="{88FEBB71-4AF3-4C7C-B944-154F7C436DFA}"/>
              </a:ext>
            </a:extLst>
          </p:cNvPr>
          <p:cNvSpPr>
            <a:spLocks noGrp="1"/>
          </p:cNvSpPr>
          <p:nvPr>
            <p:ph type="sldNum" sz="quarter" idx="12"/>
          </p:nvPr>
        </p:nvSpPr>
        <p:spPr/>
        <p:txBody>
          <a:bodyPr/>
          <a:lstStyle/>
          <a:p>
            <a:fld id="{085C3BF6-B217-42EC-92C4-F43C2BC4E445}" type="slidenum">
              <a:rPr lang="zh-CN" altLang="en-US" smtClean="0"/>
              <a:pPr/>
              <a:t>40</a:t>
            </a:fld>
            <a:r>
              <a:rPr lang="en-US" altLang="zh-CN"/>
              <a:t>/41</a:t>
            </a:r>
            <a:endParaRPr lang="zh-CN" altLang="en-US" dirty="0"/>
          </a:p>
        </p:txBody>
      </p:sp>
    </p:spTree>
    <p:extLst>
      <p:ext uri="{BB962C8B-B14F-4D97-AF65-F5344CB8AC3E}">
        <p14:creationId xmlns:p14="http://schemas.microsoft.com/office/powerpoint/2010/main" val="420640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F1568-89EC-4B66-9AA5-B632ED8F6A65}"/>
              </a:ext>
            </a:extLst>
          </p:cNvPr>
          <p:cNvSpPr>
            <a:spLocks noGrp="1"/>
          </p:cNvSpPr>
          <p:nvPr>
            <p:ph type="title"/>
          </p:nvPr>
        </p:nvSpPr>
        <p:spPr/>
        <p:txBody>
          <a:bodyPr/>
          <a:lstStyle/>
          <a:p>
            <a:r>
              <a:rPr lang="en-US" altLang="zh-CN" dirty="0"/>
              <a:t>Conclusions</a:t>
            </a:r>
            <a:endParaRPr lang="zh-CN" altLang="en-US" dirty="0"/>
          </a:p>
        </p:txBody>
      </p:sp>
      <p:sp>
        <p:nvSpPr>
          <p:cNvPr id="3" name="内容占位符 2">
            <a:extLst>
              <a:ext uri="{FF2B5EF4-FFF2-40B4-BE49-F238E27FC236}">
                <a16:creationId xmlns:a16="http://schemas.microsoft.com/office/drawing/2014/main" id="{B892829E-DE07-4FD3-858E-1E1C5311A051}"/>
              </a:ext>
            </a:extLst>
          </p:cNvPr>
          <p:cNvSpPr>
            <a:spLocks noGrp="1"/>
          </p:cNvSpPr>
          <p:nvPr>
            <p:ph idx="1"/>
          </p:nvPr>
        </p:nvSpPr>
        <p:spPr/>
        <p:txBody>
          <a:bodyPr/>
          <a:lstStyle/>
          <a:p>
            <a:r>
              <a:rPr lang="en-US" altLang="zh-CN" dirty="0"/>
              <a:t>Expressive audiobook calls for multi-speaker, emotional TTS</a:t>
            </a:r>
          </a:p>
          <a:p>
            <a:r>
              <a:rPr lang="en-US" altLang="zh-CN" dirty="0"/>
              <a:t>New Chapter-wise NLU pipeline for novels</a:t>
            </a:r>
          </a:p>
          <a:p>
            <a:pPr lvl="1"/>
            <a:r>
              <a:rPr lang="en-US" altLang="zh-CN" dirty="0"/>
              <a:t>Person Name Recognition (</a:t>
            </a:r>
            <a:r>
              <a:rPr lang="en-US" altLang="zh-CN" dirty="0" err="1"/>
              <a:t>PerNER</a:t>
            </a:r>
            <a:r>
              <a:rPr lang="en-US" altLang="zh-CN" dirty="0"/>
              <a:t>)</a:t>
            </a:r>
          </a:p>
          <a:p>
            <a:pPr lvl="1"/>
            <a:r>
              <a:rPr lang="en-US" altLang="zh-CN" dirty="0"/>
              <a:t>Speaker Identification (SID)</a:t>
            </a:r>
          </a:p>
          <a:p>
            <a:pPr lvl="1"/>
            <a:r>
              <a:rPr lang="en-US" altLang="zh-CN" dirty="0"/>
              <a:t>Coreference Resolution (</a:t>
            </a:r>
            <a:r>
              <a:rPr lang="en-US" altLang="zh-CN" dirty="0" err="1"/>
              <a:t>CoRef</a:t>
            </a:r>
            <a:r>
              <a:rPr lang="en-US" altLang="zh-CN" dirty="0"/>
              <a:t>)</a:t>
            </a:r>
          </a:p>
          <a:p>
            <a:pPr lvl="1"/>
            <a:r>
              <a:rPr lang="en-US" altLang="zh-CN" dirty="0"/>
              <a:t>Contextualized Emotion Classification</a:t>
            </a:r>
            <a:endParaRPr lang="zh-CN" altLang="en-US" dirty="0"/>
          </a:p>
          <a:p>
            <a:r>
              <a:rPr lang="en-US" altLang="zh-CN" dirty="0"/>
              <a:t>Performance-Efficiency-Complexity tradeoffs for application</a:t>
            </a:r>
          </a:p>
          <a:p>
            <a:r>
              <a:rPr lang="en-US" altLang="zh-CN" dirty="0"/>
              <a:t>Potential broader impact worth discussing</a:t>
            </a:r>
            <a:endParaRPr lang="zh-CN" altLang="en-US" dirty="0"/>
          </a:p>
        </p:txBody>
      </p:sp>
      <p:sp>
        <p:nvSpPr>
          <p:cNvPr id="4" name="文本框 3">
            <a:extLst>
              <a:ext uri="{FF2B5EF4-FFF2-40B4-BE49-F238E27FC236}">
                <a16:creationId xmlns:a16="http://schemas.microsoft.com/office/drawing/2014/main" id="{EE7E323F-260D-4E2A-8E18-94E1541F57AB}"/>
              </a:ext>
            </a:extLst>
          </p:cNvPr>
          <p:cNvSpPr txBox="1"/>
          <p:nvPr/>
        </p:nvSpPr>
        <p:spPr>
          <a:xfrm>
            <a:off x="7958135" y="3149084"/>
            <a:ext cx="1343025" cy="400110"/>
          </a:xfrm>
          <a:prstGeom prst="rect">
            <a:avLst/>
          </a:prstGeom>
          <a:noFill/>
        </p:spPr>
        <p:txBody>
          <a:bodyPr wrap="square">
            <a:spAutoFit/>
          </a:bodyPr>
          <a:lstStyle/>
          <a:p>
            <a:pPr algn="ctr"/>
            <a:r>
              <a:rPr lang="en-US" altLang="zh-CN" sz="2000" dirty="0">
                <a:solidFill>
                  <a:srgbClr val="FF0000"/>
                </a:solidFill>
              </a:rPr>
              <a:t>Novel Task</a:t>
            </a:r>
            <a:endParaRPr lang="zh-CN" altLang="en-US" sz="2000" dirty="0">
              <a:solidFill>
                <a:srgbClr val="FF0000"/>
              </a:solidFill>
            </a:endParaRPr>
          </a:p>
        </p:txBody>
      </p:sp>
      <p:sp>
        <p:nvSpPr>
          <p:cNvPr id="5" name="文本框 4">
            <a:extLst>
              <a:ext uri="{FF2B5EF4-FFF2-40B4-BE49-F238E27FC236}">
                <a16:creationId xmlns:a16="http://schemas.microsoft.com/office/drawing/2014/main" id="{7C414AE6-A6FC-4085-8324-AF9A443A95BE}"/>
              </a:ext>
            </a:extLst>
          </p:cNvPr>
          <p:cNvSpPr txBox="1"/>
          <p:nvPr/>
        </p:nvSpPr>
        <p:spPr>
          <a:xfrm>
            <a:off x="7729534" y="2748974"/>
            <a:ext cx="1800226" cy="400110"/>
          </a:xfrm>
          <a:prstGeom prst="rect">
            <a:avLst/>
          </a:prstGeom>
          <a:noFill/>
        </p:spPr>
        <p:txBody>
          <a:bodyPr wrap="square">
            <a:spAutoFit/>
          </a:bodyPr>
          <a:lstStyle/>
          <a:p>
            <a:pPr algn="ctr"/>
            <a:r>
              <a:rPr lang="en-US" altLang="zh-CN" sz="2000" dirty="0">
                <a:solidFill>
                  <a:srgbClr val="FF0000"/>
                </a:solidFill>
              </a:rPr>
              <a:t>Adjusted</a:t>
            </a:r>
          </a:p>
        </p:txBody>
      </p:sp>
      <p:sp>
        <p:nvSpPr>
          <p:cNvPr id="6" name="文本框 5">
            <a:extLst>
              <a:ext uri="{FF2B5EF4-FFF2-40B4-BE49-F238E27FC236}">
                <a16:creationId xmlns:a16="http://schemas.microsoft.com/office/drawing/2014/main" id="{FE6B623B-000D-4C15-96A8-43ADAAC3F2CA}"/>
              </a:ext>
            </a:extLst>
          </p:cNvPr>
          <p:cNvSpPr txBox="1"/>
          <p:nvPr/>
        </p:nvSpPr>
        <p:spPr>
          <a:xfrm>
            <a:off x="7729534" y="3549194"/>
            <a:ext cx="1800226" cy="400110"/>
          </a:xfrm>
          <a:prstGeom prst="rect">
            <a:avLst/>
          </a:prstGeom>
          <a:noFill/>
        </p:spPr>
        <p:txBody>
          <a:bodyPr wrap="square">
            <a:spAutoFit/>
          </a:bodyPr>
          <a:lstStyle/>
          <a:p>
            <a:pPr algn="ctr"/>
            <a:r>
              <a:rPr lang="en-US" altLang="zh-CN" sz="2000" dirty="0">
                <a:solidFill>
                  <a:srgbClr val="FF0000"/>
                </a:solidFill>
              </a:rPr>
              <a:t>Reformulation</a:t>
            </a:r>
          </a:p>
        </p:txBody>
      </p:sp>
      <p:sp>
        <p:nvSpPr>
          <p:cNvPr id="7" name="文本框 6">
            <a:extLst>
              <a:ext uri="{FF2B5EF4-FFF2-40B4-BE49-F238E27FC236}">
                <a16:creationId xmlns:a16="http://schemas.microsoft.com/office/drawing/2014/main" id="{1684E892-5DA2-47D6-BF3E-064128DAF71B}"/>
              </a:ext>
            </a:extLst>
          </p:cNvPr>
          <p:cNvSpPr txBox="1"/>
          <p:nvPr/>
        </p:nvSpPr>
        <p:spPr>
          <a:xfrm>
            <a:off x="7729534" y="3949304"/>
            <a:ext cx="1800226" cy="400110"/>
          </a:xfrm>
          <a:prstGeom prst="rect">
            <a:avLst/>
          </a:prstGeom>
          <a:noFill/>
        </p:spPr>
        <p:txBody>
          <a:bodyPr wrap="square">
            <a:spAutoFit/>
          </a:bodyPr>
          <a:lstStyle/>
          <a:p>
            <a:pPr algn="ctr"/>
            <a:r>
              <a:rPr lang="en-US" altLang="zh-CN" sz="2000" dirty="0">
                <a:solidFill>
                  <a:srgbClr val="FF0000"/>
                </a:solidFill>
              </a:rPr>
              <a:t>Reformulation</a:t>
            </a:r>
          </a:p>
        </p:txBody>
      </p:sp>
      <p:sp>
        <p:nvSpPr>
          <p:cNvPr id="8" name="灯片编号占位符 7">
            <a:extLst>
              <a:ext uri="{FF2B5EF4-FFF2-40B4-BE49-F238E27FC236}">
                <a16:creationId xmlns:a16="http://schemas.microsoft.com/office/drawing/2014/main" id="{003966D2-C98C-4196-9004-C58523C468E6}"/>
              </a:ext>
            </a:extLst>
          </p:cNvPr>
          <p:cNvSpPr>
            <a:spLocks noGrp="1"/>
          </p:cNvSpPr>
          <p:nvPr>
            <p:ph type="sldNum" sz="quarter" idx="12"/>
          </p:nvPr>
        </p:nvSpPr>
        <p:spPr/>
        <p:txBody>
          <a:bodyPr/>
          <a:lstStyle/>
          <a:p>
            <a:fld id="{085C3BF6-B217-42EC-92C4-F43C2BC4E445}" type="slidenum">
              <a:rPr lang="zh-CN" altLang="en-US" smtClean="0"/>
              <a:pPr/>
              <a:t>41</a:t>
            </a:fld>
            <a:r>
              <a:rPr lang="en-US" altLang="zh-CN"/>
              <a:t>/41</a:t>
            </a:r>
            <a:endParaRPr lang="zh-CN" altLang="en-US" dirty="0"/>
          </a:p>
        </p:txBody>
      </p:sp>
    </p:spTree>
    <p:extLst>
      <p:ext uri="{BB962C8B-B14F-4D97-AF65-F5344CB8AC3E}">
        <p14:creationId xmlns:p14="http://schemas.microsoft.com/office/powerpoint/2010/main" val="4070557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2567E-3A51-4834-A7BB-F0E43833A354}"/>
              </a:ext>
            </a:extLst>
          </p:cNvPr>
          <p:cNvSpPr>
            <a:spLocks noGrp="1"/>
          </p:cNvSpPr>
          <p:nvPr>
            <p:ph type="title"/>
          </p:nvPr>
        </p:nvSpPr>
        <p:spPr/>
        <p:txBody>
          <a:bodyPr/>
          <a:lstStyle/>
          <a:p>
            <a:r>
              <a:rPr lang="en-US" altLang="zh-CN" dirty="0"/>
              <a:t>Expressive Audiobooks</a:t>
            </a:r>
            <a:endParaRPr lang="zh-CN" altLang="en-US" dirty="0"/>
          </a:p>
        </p:txBody>
      </p:sp>
      <p:sp>
        <p:nvSpPr>
          <p:cNvPr id="3" name="内容占位符 2">
            <a:extLst>
              <a:ext uri="{FF2B5EF4-FFF2-40B4-BE49-F238E27FC236}">
                <a16:creationId xmlns:a16="http://schemas.microsoft.com/office/drawing/2014/main" id="{5C6278AC-EC60-4B42-AF5B-0C3A2F6D6C59}"/>
              </a:ext>
            </a:extLst>
          </p:cNvPr>
          <p:cNvSpPr>
            <a:spLocks noGrp="1"/>
          </p:cNvSpPr>
          <p:nvPr>
            <p:ph idx="1"/>
          </p:nvPr>
        </p:nvSpPr>
        <p:spPr>
          <a:xfrm>
            <a:off x="838200" y="1825625"/>
            <a:ext cx="10515600" cy="4667250"/>
          </a:xfrm>
        </p:spPr>
        <p:txBody>
          <a:bodyPr>
            <a:normAutofit/>
          </a:bodyPr>
          <a:lstStyle/>
          <a:p>
            <a:r>
              <a:rPr lang="en-US" altLang="zh-CN" dirty="0"/>
              <a:t>Example: 《</a:t>
            </a:r>
            <a:r>
              <a:rPr lang="zh-CN" altLang="en-US" dirty="0"/>
              <a:t>三体</a:t>
            </a:r>
            <a:r>
              <a:rPr lang="en-US" altLang="zh-CN" dirty="0"/>
              <a:t>》</a:t>
            </a:r>
            <a:r>
              <a:rPr lang="zh-CN" altLang="en-US" dirty="0"/>
              <a:t>有声剧 </a:t>
            </a:r>
            <a:r>
              <a:rPr lang="en-US" altLang="zh-CN" dirty="0"/>
              <a:t>from </a:t>
            </a:r>
            <a:r>
              <a:rPr lang="zh-CN" altLang="en-US" dirty="0"/>
              <a:t>喜马拉雅 </a:t>
            </a:r>
            <a:r>
              <a:rPr lang="en-US" altLang="zh-CN" dirty="0"/>
              <a:t>(Professional human team)</a:t>
            </a:r>
          </a:p>
          <a:p>
            <a:pPr lvl="1"/>
            <a:r>
              <a:rPr lang="en-US" altLang="zh-CN" dirty="0"/>
              <a:t>Narrator-Speaker style</a:t>
            </a:r>
          </a:p>
          <a:p>
            <a:pPr lvl="1"/>
            <a:r>
              <a:rPr lang="en-US" altLang="zh-CN" dirty="0"/>
              <a:t>Multi-Speaker</a:t>
            </a:r>
          </a:p>
          <a:p>
            <a:pPr lvl="1"/>
            <a:r>
              <a:rPr lang="en-US" altLang="zh-CN" dirty="0"/>
              <a:t>Emotions</a:t>
            </a:r>
          </a:p>
          <a:p>
            <a:pPr lvl="1"/>
            <a:r>
              <a:rPr lang="en-US" altLang="zh-CN" dirty="0"/>
              <a:t>Subtle tones</a:t>
            </a:r>
          </a:p>
          <a:p>
            <a:pPr lvl="1"/>
            <a:r>
              <a:rPr lang="en-US" altLang="zh-CN" dirty="0"/>
              <a:t>Sound Effects</a:t>
            </a:r>
          </a:p>
          <a:p>
            <a:r>
              <a:rPr lang="en-US" altLang="zh-CN" dirty="0"/>
              <a:t>Levels</a:t>
            </a:r>
          </a:p>
          <a:p>
            <a:pPr lvl="1"/>
            <a:r>
              <a:rPr lang="en-US" altLang="zh-CN" dirty="0"/>
              <a:t>S-level: professional production team (All of above)</a:t>
            </a:r>
          </a:p>
          <a:p>
            <a:pPr lvl="1"/>
            <a:r>
              <a:rPr lang="en-US" altLang="zh-CN" dirty="0"/>
              <a:t>A-level: amateur production team (Several of above)</a:t>
            </a:r>
          </a:p>
          <a:p>
            <a:pPr lvl="1"/>
            <a:r>
              <a:rPr lang="en-US" altLang="zh-CN" dirty="0"/>
              <a:t>B-level: individual producers (None or a few of above)</a:t>
            </a:r>
          </a:p>
          <a:p>
            <a:pPr lvl="1"/>
            <a:r>
              <a:rPr lang="en-US" altLang="zh-CN" dirty="0"/>
              <a:t>“C-level”: traditional TTS-system</a:t>
            </a:r>
          </a:p>
          <a:p>
            <a:endParaRPr lang="zh-CN" altLang="en-US" dirty="0"/>
          </a:p>
        </p:txBody>
      </p:sp>
      <p:pic>
        <p:nvPicPr>
          <p:cNvPr id="4" name="飞书20211107-150024 00_00_31-00_01_22">
            <a:hlinkClick r:id="" action="ppaction://media"/>
            <a:extLst>
              <a:ext uri="{FF2B5EF4-FFF2-40B4-BE49-F238E27FC236}">
                <a16:creationId xmlns:a16="http://schemas.microsoft.com/office/drawing/2014/main" id="{B24F2F14-9C2E-45DC-9710-A01596F3EC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5400" y="1825625"/>
            <a:ext cx="487363" cy="487363"/>
          </a:xfrm>
          <a:prstGeom prst="rect">
            <a:avLst/>
          </a:prstGeom>
        </p:spPr>
      </p:pic>
      <p:pic>
        <p:nvPicPr>
          <p:cNvPr id="5" name="图片 4">
            <a:extLst>
              <a:ext uri="{FF2B5EF4-FFF2-40B4-BE49-F238E27FC236}">
                <a16:creationId xmlns:a16="http://schemas.microsoft.com/office/drawing/2014/main" id="{CD89DF10-0B67-4095-AA69-B40D4BC07E75}"/>
              </a:ext>
            </a:extLst>
          </p:cNvPr>
          <p:cNvPicPr>
            <a:picLocks noChangeAspect="1"/>
          </p:cNvPicPr>
          <p:nvPr/>
        </p:nvPicPr>
        <p:blipFill rotWithShape="1">
          <a:blip r:embed="rId6"/>
          <a:srcRect l="4248" t="10535" r="3409" b="17334"/>
          <a:stretch/>
        </p:blipFill>
        <p:spPr>
          <a:xfrm>
            <a:off x="8351837" y="3906838"/>
            <a:ext cx="3676651" cy="1912937"/>
          </a:xfrm>
          <a:prstGeom prst="rect">
            <a:avLst/>
          </a:prstGeom>
        </p:spPr>
      </p:pic>
      <p:sp>
        <p:nvSpPr>
          <p:cNvPr id="8" name="文本框 7">
            <a:extLst>
              <a:ext uri="{FF2B5EF4-FFF2-40B4-BE49-F238E27FC236}">
                <a16:creationId xmlns:a16="http://schemas.microsoft.com/office/drawing/2014/main" id="{C6058790-F86A-4979-9D03-6D4ED6CF2C32}"/>
              </a:ext>
            </a:extLst>
          </p:cNvPr>
          <p:cNvSpPr txBox="1"/>
          <p:nvPr/>
        </p:nvSpPr>
        <p:spPr>
          <a:xfrm>
            <a:off x="8389937" y="3402569"/>
            <a:ext cx="1857375" cy="369332"/>
          </a:xfrm>
          <a:prstGeom prst="rect">
            <a:avLst/>
          </a:prstGeom>
          <a:noFill/>
        </p:spPr>
        <p:txBody>
          <a:bodyPr wrap="square">
            <a:spAutoFit/>
          </a:bodyPr>
          <a:lstStyle/>
          <a:p>
            <a:r>
              <a:rPr lang="en-US" altLang="zh-CN" dirty="0"/>
              <a:t>professional team </a:t>
            </a:r>
            <a:endParaRPr lang="zh-CN" altLang="en-US" dirty="0"/>
          </a:p>
        </p:txBody>
      </p:sp>
      <p:sp>
        <p:nvSpPr>
          <p:cNvPr id="9" name="文本框 8">
            <a:extLst>
              <a:ext uri="{FF2B5EF4-FFF2-40B4-BE49-F238E27FC236}">
                <a16:creationId xmlns:a16="http://schemas.microsoft.com/office/drawing/2014/main" id="{118EEA29-2C87-49AE-87EB-3EB32E658F9F}"/>
              </a:ext>
            </a:extLst>
          </p:cNvPr>
          <p:cNvSpPr txBox="1"/>
          <p:nvPr/>
        </p:nvSpPr>
        <p:spPr>
          <a:xfrm>
            <a:off x="11149806" y="4209535"/>
            <a:ext cx="611188" cy="369332"/>
          </a:xfrm>
          <a:prstGeom prst="rect">
            <a:avLst/>
          </a:prstGeom>
          <a:noFill/>
        </p:spPr>
        <p:txBody>
          <a:bodyPr wrap="square">
            <a:spAutoFit/>
          </a:bodyPr>
          <a:lstStyle/>
          <a:p>
            <a:r>
              <a:rPr lang="en-US" altLang="zh-CN" dirty="0"/>
              <a:t>TTS</a:t>
            </a:r>
            <a:endParaRPr lang="zh-CN" altLang="en-US" dirty="0"/>
          </a:p>
        </p:txBody>
      </p:sp>
      <p:sp>
        <p:nvSpPr>
          <p:cNvPr id="6" name="灯片编号占位符 5">
            <a:extLst>
              <a:ext uri="{FF2B5EF4-FFF2-40B4-BE49-F238E27FC236}">
                <a16:creationId xmlns:a16="http://schemas.microsoft.com/office/drawing/2014/main" id="{B412A83F-6C30-40E0-9834-146A4F15AE86}"/>
              </a:ext>
            </a:extLst>
          </p:cNvPr>
          <p:cNvSpPr>
            <a:spLocks noGrp="1"/>
          </p:cNvSpPr>
          <p:nvPr>
            <p:ph type="sldNum" sz="quarter" idx="12"/>
          </p:nvPr>
        </p:nvSpPr>
        <p:spPr/>
        <p:txBody>
          <a:bodyPr/>
          <a:lstStyle/>
          <a:p>
            <a:fld id="{085C3BF6-B217-42EC-92C4-F43C2BC4E445}" type="slidenum">
              <a:rPr lang="zh-CN" altLang="en-US" smtClean="0"/>
              <a:pPr/>
              <a:t>5</a:t>
            </a:fld>
            <a:r>
              <a:rPr lang="en-US" altLang="zh-CN" dirty="0"/>
              <a:t>/41</a:t>
            </a:r>
            <a:endParaRPr lang="zh-CN" altLang="en-US" dirty="0"/>
          </a:p>
        </p:txBody>
      </p:sp>
    </p:spTree>
    <p:extLst>
      <p:ext uri="{BB962C8B-B14F-4D97-AF65-F5344CB8AC3E}">
        <p14:creationId xmlns:p14="http://schemas.microsoft.com/office/powerpoint/2010/main" val="324008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8" fill="hold" display="0">
                  <p:stCondLst>
                    <p:cond delay="indefinite"/>
                  </p:stCondLst>
                  <p:endCondLst>
                    <p:cond evt="onStopAudio" delay="0">
                      <p:tgtEl>
                        <p:sldTgt/>
                      </p:tgtEl>
                    </p:cond>
                  </p:endCondLst>
                </p:cTn>
                <p:tgtEl>
                  <p:spTgt spid="4"/>
                </p:tgtEl>
              </p:cMediaNode>
            </p:audio>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FC7BF-A84C-4AB6-BE1C-E05B394810A9}"/>
              </a:ext>
            </a:extLst>
          </p:cNvPr>
          <p:cNvSpPr>
            <a:spLocks noGrp="1"/>
          </p:cNvSpPr>
          <p:nvPr>
            <p:ph type="title"/>
          </p:nvPr>
        </p:nvSpPr>
        <p:spPr/>
        <p:txBody>
          <a:bodyPr/>
          <a:lstStyle/>
          <a:p>
            <a:r>
              <a:rPr lang="en-US" altLang="zh-CN" dirty="0"/>
              <a:t>Non-Expressive TTS</a:t>
            </a:r>
            <a:endParaRPr lang="zh-CN" altLang="en-US" dirty="0"/>
          </a:p>
        </p:txBody>
      </p:sp>
      <p:sp>
        <p:nvSpPr>
          <p:cNvPr id="3" name="内容占位符 2">
            <a:extLst>
              <a:ext uri="{FF2B5EF4-FFF2-40B4-BE49-F238E27FC236}">
                <a16:creationId xmlns:a16="http://schemas.microsoft.com/office/drawing/2014/main" id="{C146F827-B6AC-4CEA-B0E9-D81E33AE1DB6}"/>
              </a:ext>
            </a:extLst>
          </p:cNvPr>
          <p:cNvSpPr>
            <a:spLocks noGrp="1"/>
          </p:cNvSpPr>
          <p:nvPr>
            <p:ph idx="1"/>
          </p:nvPr>
        </p:nvSpPr>
        <p:spPr/>
        <p:txBody>
          <a:bodyPr/>
          <a:lstStyle/>
          <a:p>
            <a:r>
              <a:rPr lang="en-US" altLang="zh-CN" dirty="0"/>
              <a:t>“C-level”:  Typical TTS with unstructured raw text</a:t>
            </a:r>
          </a:p>
          <a:p>
            <a:pPr lvl="1"/>
            <a:r>
              <a:rPr lang="en-US" altLang="zh-CN" dirty="0"/>
              <a:t>Lack of expressiveness, boring to users</a:t>
            </a:r>
          </a:p>
        </p:txBody>
      </p:sp>
      <p:pic>
        <p:nvPicPr>
          <p:cNvPr id="4" name="baseline_1 00_01_02-00_01_33">
            <a:hlinkClick r:id="" action="ppaction://media"/>
            <a:extLst>
              <a:ext uri="{FF2B5EF4-FFF2-40B4-BE49-F238E27FC236}">
                <a16:creationId xmlns:a16="http://schemas.microsoft.com/office/drawing/2014/main" id="{83600237-1F11-4161-A6CA-6C2C1428BE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21750" y="1825625"/>
            <a:ext cx="487363" cy="487363"/>
          </a:xfrm>
          <a:prstGeom prst="rect">
            <a:avLst/>
          </a:prstGeom>
        </p:spPr>
      </p:pic>
      <p:pic>
        <p:nvPicPr>
          <p:cNvPr id="6" name="图片 5">
            <a:extLst>
              <a:ext uri="{FF2B5EF4-FFF2-40B4-BE49-F238E27FC236}">
                <a16:creationId xmlns:a16="http://schemas.microsoft.com/office/drawing/2014/main" id="{AC19ACFD-02A1-4D2F-90A9-95C339C19B66}"/>
              </a:ext>
            </a:extLst>
          </p:cNvPr>
          <p:cNvPicPr>
            <a:picLocks noChangeAspect="1"/>
          </p:cNvPicPr>
          <p:nvPr/>
        </p:nvPicPr>
        <p:blipFill>
          <a:blip r:embed="rId6"/>
          <a:stretch>
            <a:fillRect/>
          </a:stretch>
        </p:blipFill>
        <p:spPr>
          <a:xfrm>
            <a:off x="1807803" y="2733675"/>
            <a:ext cx="8576393" cy="3921413"/>
          </a:xfrm>
          <a:prstGeom prst="rect">
            <a:avLst/>
          </a:prstGeom>
        </p:spPr>
      </p:pic>
      <p:sp>
        <p:nvSpPr>
          <p:cNvPr id="5" name="灯片编号占位符 4">
            <a:extLst>
              <a:ext uri="{FF2B5EF4-FFF2-40B4-BE49-F238E27FC236}">
                <a16:creationId xmlns:a16="http://schemas.microsoft.com/office/drawing/2014/main" id="{1B81474C-C711-4419-89E8-3D21E56ED2ED}"/>
              </a:ext>
            </a:extLst>
          </p:cNvPr>
          <p:cNvSpPr>
            <a:spLocks noGrp="1"/>
          </p:cNvSpPr>
          <p:nvPr>
            <p:ph type="sldNum" sz="quarter" idx="12"/>
          </p:nvPr>
        </p:nvSpPr>
        <p:spPr/>
        <p:txBody>
          <a:bodyPr/>
          <a:lstStyle/>
          <a:p>
            <a:fld id="{085C3BF6-B217-42EC-92C4-F43C2BC4E445}" type="slidenum">
              <a:rPr lang="zh-CN" altLang="en-US" smtClean="0"/>
              <a:pPr/>
              <a:t>6</a:t>
            </a:fld>
            <a:r>
              <a:rPr lang="en-US" altLang="zh-CN"/>
              <a:t>/41</a:t>
            </a:r>
            <a:endParaRPr lang="zh-CN" altLang="en-US" dirty="0"/>
          </a:p>
        </p:txBody>
      </p:sp>
    </p:spTree>
    <p:extLst>
      <p:ext uri="{BB962C8B-B14F-4D97-AF65-F5344CB8AC3E}">
        <p14:creationId xmlns:p14="http://schemas.microsoft.com/office/powerpoint/2010/main" val="181902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FC7BF-A84C-4AB6-BE1C-E05B394810A9}"/>
              </a:ext>
            </a:extLst>
          </p:cNvPr>
          <p:cNvSpPr>
            <a:spLocks noGrp="1"/>
          </p:cNvSpPr>
          <p:nvPr>
            <p:ph type="title"/>
          </p:nvPr>
        </p:nvSpPr>
        <p:spPr/>
        <p:txBody>
          <a:bodyPr/>
          <a:lstStyle/>
          <a:p>
            <a:r>
              <a:rPr lang="en-US" altLang="zh-CN" b="1" dirty="0"/>
              <a:t>NLU</a:t>
            </a:r>
            <a:r>
              <a:rPr lang="en-US" altLang="zh-CN" dirty="0"/>
              <a:t> for </a:t>
            </a:r>
            <a:r>
              <a:rPr lang="en-US" altLang="zh-CN" b="1" dirty="0"/>
              <a:t>Expressive</a:t>
            </a:r>
            <a:r>
              <a:rPr lang="en-US" altLang="zh-CN" dirty="0"/>
              <a:t> TTS</a:t>
            </a:r>
            <a:endParaRPr lang="zh-CN" altLang="en-US" dirty="0"/>
          </a:p>
        </p:txBody>
      </p:sp>
      <p:sp>
        <p:nvSpPr>
          <p:cNvPr id="3" name="内容占位符 2">
            <a:extLst>
              <a:ext uri="{FF2B5EF4-FFF2-40B4-BE49-F238E27FC236}">
                <a16:creationId xmlns:a16="http://schemas.microsoft.com/office/drawing/2014/main" id="{C146F827-B6AC-4CEA-B0E9-D81E33AE1DB6}"/>
              </a:ext>
            </a:extLst>
          </p:cNvPr>
          <p:cNvSpPr>
            <a:spLocks noGrp="1"/>
          </p:cNvSpPr>
          <p:nvPr>
            <p:ph idx="1"/>
          </p:nvPr>
        </p:nvSpPr>
        <p:spPr/>
        <p:txBody>
          <a:bodyPr/>
          <a:lstStyle/>
          <a:p>
            <a:r>
              <a:rPr lang="en-US" altLang="zh-CN" dirty="0"/>
              <a:t>Expressive TTS with structured </a:t>
            </a:r>
            <a:r>
              <a:rPr lang="en-US" altLang="zh-CN" b="1" dirty="0"/>
              <a:t>script</a:t>
            </a:r>
          </a:p>
          <a:p>
            <a:pPr lvl="1"/>
            <a:r>
              <a:rPr lang="en-US" altLang="zh-CN" dirty="0"/>
              <a:t>Speaker &amp; Emotion annotation with NLU system</a:t>
            </a:r>
            <a:endParaRPr lang="zh-CN" altLang="en-US" dirty="0"/>
          </a:p>
        </p:txBody>
      </p:sp>
      <p:pic>
        <p:nvPicPr>
          <p:cNvPr id="5" name="图片 4">
            <a:extLst>
              <a:ext uri="{FF2B5EF4-FFF2-40B4-BE49-F238E27FC236}">
                <a16:creationId xmlns:a16="http://schemas.microsoft.com/office/drawing/2014/main" id="{8FB2A506-D3C1-457B-BA16-DE36CCDA5261}"/>
              </a:ext>
            </a:extLst>
          </p:cNvPr>
          <p:cNvPicPr>
            <a:picLocks noChangeAspect="1"/>
          </p:cNvPicPr>
          <p:nvPr/>
        </p:nvPicPr>
        <p:blipFill>
          <a:blip r:embed="rId5"/>
          <a:stretch>
            <a:fillRect/>
          </a:stretch>
        </p:blipFill>
        <p:spPr>
          <a:xfrm>
            <a:off x="2868342" y="2769281"/>
            <a:ext cx="6455316" cy="3964894"/>
          </a:xfrm>
          <a:prstGeom prst="rect">
            <a:avLst/>
          </a:prstGeom>
        </p:spPr>
      </p:pic>
      <p:pic>
        <p:nvPicPr>
          <p:cNvPr id="6" name="auto_pipeline_1 00_01_02-00_01_32">
            <a:hlinkClick r:id="" action="ppaction://media"/>
            <a:extLst>
              <a:ext uri="{FF2B5EF4-FFF2-40B4-BE49-F238E27FC236}">
                <a16:creationId xmlns:a16="http://schemas.microsoft.com/office/drawing/2014/main" id="{B29C3FDB-EE5F-42FE-86F2-B2B4EBC9B4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9300" y="1825625"/>
            <a:ext cx="487363" cy="487363"/>
          </a:xfrm>
          <a:prstGeom prst="rect">
            <a:avLst/>
          </a:prstGeom>
        </p:spPr>
      </p:pic>
      <p:sp>
        <p:nvSpPr>
          <p:cNvPr id="4" name="灯片编号占位符 3">
            <a:extLst>
              <a:ext uri="{FF2B5EF4-FFF2-40B4-BE49-F238E27FC236}">
                <a16:creationId xmlns:a16="http://schemas.microsoft.com/office/drawing/2014/main" id="{7A3C6E53-3EB2-4E13-8B21-1163E0F9B85E}"/>
              </a:ext>
            </a:extLst>
          </p:cNvPr>
          <p:cNvSpPr>
            <a:spLocks noGrp="1"/>
          </p:cNvSpPr>
          <p:nvPr>
            <p:ph type="sldNum" sz="quarter" idx="12"/>
          </p:nvPr>
        </p:nvSpPr>
        <p:spPr/>
        <p:txBody>
          <a:bodyPr/>
          <a:lstStyle/>
          <a:p>
            <a:fld id="{085C3BF6-B217-42EC-92C4-F43C2BC4E445}" type="slidenum">
              <a:rPr lang="zh-CN" altLang="en-US" smtClean="0"/>
              <a:pPr/>
              <a:t>7</a:t>
            </a:fld>
            <a:r>
              <a:rPr lang="en-US" altLang="zh-CN"/>
              <a:t>/41</a:t>
            </a:r>
            <a:endParaRPr lang="zh-CN" altLang="en-US" dirty="0"/>
          </a:p>
        </p:txBody>
      </p:sp>
    </p:spTree>
    <p:extLst>
      <p:ext uri="{BB962C8B-B14F-4D97-AF65-F5344CB8AC3E}">
        <p14:creationId xmlns:p14="http://schemas.microsoft.com/office/powerpoint/2010/main" val="155553726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E4A9C-0DAE-49CC-BADE-6612852E73DD}"/>
              </a:ext>
            </a:extLst>
          </p:cNvPr>
          <p:cNvSpPr>
            <a:spLocks noGrp="1"/>
          </p:cNvSpPr>
          <p:nvPr>
            <p:ph type="title"/>
          </p:nvPr>
        </p:nvSpPr>
        <p:spPr/>
        <p:txBody>
          <a:bodyPr/>
          <a:lstStyle/>
          <a:p>
            <a:r>
              <a:rPr lang="en-US" altLang="zh-CN" b="1" dirty="0"/>
              <a:t>Chapter-wise</a:t>
            </a:r>
            <a:r>
              <a:rPr lang="en-US" altLang="zh-CN" dirty="0"/>
              <a:t> NLU for Expressive TTS</a:t>
            </a:r>
            <a:endParaRPr lang="zh-CN" altLang="en-US" dirty="0"/>
          </a:p>
        </p:txBody>
      </p:sp>
      <p:sp>
        <p:nvSpPr>
          <p:cNvPr id="3" name="内容占位符 2">
            <a:extLst>
              <a:ext uri="{FF2B5EF4-FFF2-40B4-BE49-F238E27FC236}">
                <a16:creationId xmlns:a16="http://schemas.microsoft.com/office/drawing/2014/main" id="{2C9B6172-70EC-482E-A8D1-1520FD59A599}"/>
              </a:ext>
            </a:extLst>
          </p:cNvPr>
          <p:cNvSpPr>
            <a:spLocks noGrp="1"/>
          </p:cNvSpPr>
          <p:nvPr>
            <p:ph idx="1"/>
          </p:nvPr>
        </p:nvSpPr>
        <p:spPr/>
        <p:txBody>
          <a:bodyPr/>
          <a:lstStyle/>
          <a:p>
            <a:r>
              <a:rPr lang="en-US" altLang="zh-CN" dirty="0"/>
              <a:t>Consistent speaker for the same person within the chapter</a:t>
            </a:r>
          </a:p>
          <a:p>
            <a:pPr lvl="1"/>
            <a:r>
              <a:rPr lang="en-US" altLang="zh-CN" dirty="0"/>
              <a:t>Person Name Recognition (</a:t>
            </a:r>
            <a:r>
              <a:rPr lang="en-US" altLang="zh-CN" dirty="0" err="1"/>
              <a:t>PerNER</a:t>
            </a:r>
            <a:r>
              <a:rPr lang="en-US" altLang="zh-CN" dirty="0"/>
              <a:t>)</a:t>
            </a:r>
          </a:p>
          <a:p>
            <a:pPr lvl="1"/>
            <a:r>
              <a:rPr lang="en-US" altLang="zh-CN" dirty="0"/>
              <a:t>Speaker Identification (SID)</a:t>
            </a:r>
          </a:p>
          <a:p>
            <a:pPr lvl="1"/>
            <a:r>
              <a:rPr lang="en-US" altLang="zh-CN" dirty="0"/>
              <a:t>Coreference Resolution (</a:t>
            </a:r>
            <a:r>
              <a:rPr lang="en-US" altLang="zh-CN" dirty="0" err="1"/>
              <a:t>CoRef</a:t>
            </a:r>
            <a:r>
              <a:rPr lang="en-US" altLang="zh-CN" dirty="0"/>
              <a:t>)</a:t>
            </a:r>
          </a:p>
          <a:p>
            <a:endParaRPr lang="en-US" altLang="zh-CN" dirty="0"/>
          </a:p>
          <a:p>
            <a:r>
              <a:rPr lang="en-US" altLang="zh-CN" dirty="0"/>
              <a:t>Reasonable emotion evolvement along the chapter</a:t>
            </a:r>
          </a:p>
          <a:p>
            <a:pPr lvl="1"/>
            <a:r>
              <a:rPr lang="en-US" altLang="zh-CN" dirty="0"/>
              <a:t>Contextualized Emotion Classification</a:t>
            </a:r>
            <a:endParaRPr lang="zh-CN" altLang="en-US" dirty="0"/>
          </a:p>
        </p:txBody>
      </p:sp>
      <p:sp>
        <p:nvSpPr>
          <p:cNvPr id="5" name="文本框 4">
            <a:extLst>
              <a:ext uri="{FF2B5EF4-FFF2-40B4-BE49-F238E27FC236}">
                <a16:creationId xmlns:a16="http://schemas.microsoft.com/office/drawing/2014/main" id="{04E0EBBF-529D-45B5-9A79-59FC31E560E2}"/>
              </a:ext>
            </a:extLst>
          </p:cNvPr>
          <p:cNvSpPr txBox="1"/>
          <p:nvPr/>
        </p:nvSpPr>
        <p:spPr>
          <a:xfrm>
            <a:off x="7458074" y="2672834"/>
            <a:ext cx="1343025" cy="400110"/>
          </a:xfrm>
          <a:prstGeom prst="rect">
            <a:avLst/>
          </a:prstGeom>
          <a:noFill/>
        </p:spPr>
        <p:txBody>
          <a:bodyPr wrap="square">
            <a:spAutoFit/>
          </a:bodyPr>
          <a:lstStyle/>
          <a:p>
            <a:pPr algn="ctr"/>
            <a:r>
              <a:rPr lang="en-US" altLang="zh-CN" sz="2000" dirty="0">
                <a:solidFill>
                  <a:srgbClr val="FF0000"/>
                </a:solidFill>
              </a:rPr>
              <a:t>Novel Task</a:t>
            </a:r>
            <a:endParaRPr lang="zh-CN" altLang="en-US" sz="2000" dirty="0">
              <a:solidFill>
                <a:srgbClr val="FF0000"/>
              </a:solidFill>
            </a:endParaRPr>
          </a:p>
        </p:txBody>
      </p:sp>
      <p:sp>
        <p:nvSpPr>
          <p:cNvPr id="6" name="文本框 5">
            <a:extLst>
              <a:ext uri="{FF2B5EF4-FFF2-40B4-BE49-F238E27FC236}">
                <a16:creationId xmlns:a16="http://schemas.microsoft.com/office/drawing/2014/main" id="{A2F361BC-28EF-4C19-9483-A258AA661347}"/>
              </a:ext>
            </a:extLst>
          </p:cNvPr>
          <p:cNvSpPr txBox="1"/>
          <p:nvPr/>
        </p:nvSpPr>
        <p:spPr>
          <a:xfrm>
            <a:off x="7229473" y="2272724"/>
            <a:ext cx="1800226" cy="400110"/>
          </a:xfrm>
          <a:prstGeom prst="rect">
            <a:avLst/>
          </a:prstGeom>
          <a:noFill/>
        </p:spPr>
        <p:txBody>
          <a:bodyPr wrap="square">
            <a:spAutoFit/>
          </a:bodyPr>
          <a:lstStyle/>
          <a:p>
            <a:pPr algn="ctr"/>
            <a:r>
              <a:rPr lang="en-US" altLang="zh-CN" sz="2000" dirty="0">
                <a:solidFill>
                  <a:srgbClr val="FF0000"/>
                </a:solidFill>
              </a:rPr>
              <a:t>Adjusted</a:t>
            </a:r>
          </a:p>
        </p:txBody>
      </p:sp>
      <p:sp>
        <p:nvSpPr>
          <p:cNvPr id="7" name="文本框 6">
            <a:extLst>
              <a:ext uri="{FF2B5EF4-FFF2-40B4-BE49-F238E27FC236}">
                <a16:creationId xmlns:a16="http://schemas.microsoft.com/office/drawing/2014/main" id="{10C6FDA3-8B50-4C28-A70B-D7307731617A}"/>
              </a:ext>
            </a:extLst>
          </p:cNvPr>
          <p:cNvSpPr txBox="1"/>
          <p:nvPr/>
        </p:nvSpPr>
        <p:spPr>
          <a:xfrm>
            <a:off x="7229473" y="3072944"/>
            <a:ext cx="1800226" cy="400110"/>
          </a:xfrm>
          <a:prstGeom prst="rect">
            <a:avLst/>
          </a:prstGeom>
          <a:noFill/>
        </p:spPr>
        <p:txBody>
          <a:bodyPr wrap="square">
            <a:spAutoFit/>
          </a:bodyPr>
          <a:lstStyle/>
          <a:p>
            <a:pPr algn="ctr"/>
            <a:r>
              <a:rPr lang="en-US" altLang="zh-CN" sz="2000" dirty="0">
                <a:solidFill>
                  <a:srgbClr val="FF0000"/>
                </a:solidFill>
              </a:rPr>
              <a:t>Reformulation</a:t>
            </a:r>
          </a:p>
        </p:txBody>
      </p:sp>
      <p:sp>
        <p:nvSpPr>
          <p:cNvPr id="8" name="文本框 7">
            <a:extLst>
              <a:ext uri="{FF2B5EF4-FFF2-40B4-BE49-F238E27FC236}">
                <a16:creationId xmlns:a16="http://schemas.microsoft.com/office/drawing/2014/main" id="{A4B57385-B807-407C-9A64-05F66B858350}"/>
              </a:ext>
            </a:extLst>
          </p:cNvPr>
          <p:cNvSpPr txBox="1"/>
          <p:nvPr/>
        </p:nvSpPr>
        <p:spPr>
          <a:xfrm>
            <a:off x="7229473" y="4508609"/>
            <a:ext cx="1800226" cy="400110"/>
          </a:xfrm>
          <a:prstGeom prst="rect">
            <a:avLst/>
          </a:prstGeom>
          <a:noFill/>
        </p:spPr>
        <p:txBody>
          <a:bodyPr wrap="square">
            <a:spAutoFit/>
          </a:bodyPr>
          <a:lstStyle/>
          <a:p>
            <a:pPr algn="ctr"/>
            <a:r>
              <a:rPr lang="en-US" altLang="zh-CN" sz="2000" dirty="0">
                <a:solidFill>
                  <a:srgbClr val="FF0000"/>
                </a:solidFill>
              </a:rPr>
              <a:t>Reformulation</a:t>
            </a:r>
          </a:p>
        </p:txBody>
      </p:sp>
      <p:sp>
        <p:nvSpPr>
          <p:cNvPr id="4" name="灯片编号占位符 3">
            <a:extLst>
              <a:ext uri="{FF2B5EF4-FFF2-40B4-BE49-F238E27FC236}">
                <a16:creationId xmlns:a16="http://schemas.microsoft.com/office/drawing/2014/main" id="{E5826C90-C1A0-4403-AE5F-D25E99AF2CF7}"/>
              </a:ext>
            </a:extLst>
          </p:cNvPr>
          <p:cNvSpPr>
            <a:spLocks noGrp="1"/>
          </p:cNvSpPr>
          <p:nvPr>
            <p:ph type="sldNum" sz="quarter" idx="12"/>
          </p:nvPr>
        </p:nvSpPr>
        <p:spPr/>
        <p:txBody>
          <a:bodyPr/>
          <a:lstStyle/>
          <a:p>
            <a:fld id="{085C3BF6-B217-42EC-92C4-F43C2BC4E445}" type="slidenum">
              <a:rPr lang="zh-CN" altLang="en-US" smtClean="0"/>
              <a:pPr/>
              <a:t>8</a:t>
            </a:fld>
            <a:r>
              <a:rPr lang="en-US" altLang="zh-CN"/>
              <a:t>/41</a:t>
            </a:r>
            <a:endParaRPr lang="zh-CN" altLang="en-US" dirty="0"/>
          </a:p>
        </p:txBody>
      </p:sp>
    </p:spTree>
    <p:extLst>
      <p:ext uri="{BB962C8B-B14F-4D97-AF65-F5344CB8AC3E}">
        <p14:creationId xmlns:p14="http://schemas.microsoft.com/office/powerpoint/2010/main" val="231662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F01A1C3-9B45-498B-B5D5-F2A2A7F56724}"/>
              </a:ext>
            </a:extLst>
          </p:cNvPr>
          <p:cNvSpPr txBox="1">
            <a:spLocks/>
          </p:cNvSpPr>
          <p:nvPr/>
        </p:nvSpPr>
        <p:spPr>
          <a:xfrm>
            <a:off x="676275" y="18352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Competition/Publication-oriented research</a:t>
            </a:r>
          </a:p>
          <a:p>
            <a:endParaRPr lang="en-US" altLang="zh-CN" dirty="0"/>
          </a:p>
          <a:p>
            <a:endParaRPr lang="en-US" altLang="zh-CN" dirty="0"/>
          </a:p>
          <a:p>
            <a:endParaRPr lang="en-US" altLang="zh-CN" dirty="0"/>
          </a:p>
          <a:p>
            <a:endParaRPr lang="en-US" altLang="zh-CN" dirty="0"/>
          </a:p>
          <a:p>
            <a:r>
              <a:rPr lang="en-US" altLang="zh-CN" dirty="0"/>
              <a:t>Application-oriented research</a:t>
            </a:r>
            <a:r>
              <a:rPr lang="zh-CN" altLang="en-US" dirty="0"/>
              <a:t> </a:t>
            </a:r>
            <a:endParaRPr lang="en-US" altLang="zh-CN" dirty="0"/>
          </a:p>
          <a:p>
            <a:pPr lvl="1"/>
            <a:r>
              <a:rPr lang="en-US" altLang="zh-CN" dirty="0"/>
              <a:t>Complex decision, may need trade-offs</a:t>
            </a:r>
          </a:p>
        </p:txBody>
      </p:sp>
      <p:sp>
        <p:nvSpPr>
          <p:cNvPr id="2" name="标题 1">
            <a:extLst>
              <a:ext uri="{FF2B5EF4-FFF2-40B4-BE49-F238E27FC236}">
                <a16:creationId xmlns:a16="http://schemas.microsoft.com/office/drawing/2014/main" id="{33C5EB0D-0987-481D-9BFF-CDF830373C0A}"/>
              </a:ext>
            </a:extLst>
          </p:cNvPr>
          <p:cNvSpPr>
            <a:spLocks noGrp="1"/>
          </p:cNvSpPr>
          <p:nvPr>
            <p:ph type="title"/>
          </p:nvPr>
        </p:nvSpPr>
        <p:spPr/>
        <p:txBody>
          <a:bodyPr>
            <a:normAutofit/>
          </a:bodyPr>
          <a:lstStyle/>
          <a:p>
            <a:r>
              <a:rPr lang="en-US" altLang="zh-CN" sz="3600" dirty="0"/>
              <a:t>Special consideration for application-oriented research</a:t>
            </a:r>
            <a:endParaRPr lang="zh-CN" altLang="en-US" sz="3600" dirty="0"/>
          </a:p>
        </p:txBody>
      </p:sp>
      <p:pic>
        <p:nvPicPr>
          <p:cNvPr id="6" name="内容占位符 5">
            <a:extLst>
              <a:ext uri="{FF2B5EF4-FFF2-40B4-BE49-F238E27FC236}">
                <a16:creationId xmlns:a16="http://schemas.microsoft.com/office/drawing/2014/main" id="{ACEDF8B1-7CAE-4289-A078-DBA17D827C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933" t="57169"/>
          <a:stretch/>
        </p:blipFill>
        <p:spPr>
          <a:xfrm>
            <a:off x="9513960" y="4585399"/>
            <a:ext cx="2217160" cy="1649522"/>
          </a:xfrm>
        </p:spPr>
      </p:pic>
      <p:pic>
        <p:nvPicPr>
          <p:cNvPr id="1026" name="Picture 2">
            <a:extLst>
              <a:ext uri="{FF2B5EF4-FFF2-40B4-BE49-F238E27FC236}">
                <a16:creationId xmlns:a16="http://schemas.microsoft.com/office/drawing/2014/main" id="{51EF6414-FA88-49F3-97B1-9EEBA8008A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790" r="52046" b="35324"/>
          <a:stretch/>
        </p:blipFill>
        <p:spPr bwMode="auto">
          <a:xfrm>
            <a:off x="1671633" y="3001307"/>
            <a:ext cx="20097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B51795B-3CE7-4978-8A34-CC20CC5273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790" r="52046" b="35324"/>
          <a:stretch/>
        </p:blipFill>
        <p:spPr bwMode="auto">
          <a:xfrm flipH="1">
            <a:off x="4179092" y="2976564"/>
            <a:ext cx="20097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595EE97-ADD4-45D9-8FFA-9B9B5BCC6B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135" t="38664" r="-1364" b="34818"/>
          <a:stretch/>
        </p:blipFill>
        <p:spPr bwMode="auto">
          <a:xfrm>
            <a:off x="7168748" y="2763181"/>
            <a:ext cx="2105025" cy="124777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5237461-BAFF-4ADD-980A-70E2E3762E51}"/>
              </a:ext>
            </a:extLst>
          </p:cNvPr>
          <p:cNvSpPr txBox="1"/>
          <p:nvPr/>
        </p:nvSpPr>
        <p:spPr>
          <a:xfrm>
            <a:off x="1566859" y="2279719"/>
            <a:ext cx="2219325" cy="707886"/>
          </a:xfrm>
          <a:prstGeom prst="rect">
            <a:avLst/>
          </a:prstGeom>
          <a:noFill/>
        </p:spPr>
        <p:txBody>
          <a:bodyPr wrap="square">
            <a:spAutoFit/>
          </a:bodyPr>
          <a:lstStyle/>
          <a:p>
            <a:pPr algn="ctr"/>
            <a:r>
              <a:rPr lang="en-US" altLang="zh-CN" sz="2000" dirty="0">
                <a:effectLst/>
              </a:rPr>
              <a:t>I'm the </a:t>
            </a:r>
          </a:p>
          <a:p>
            <a:pPr algn="ctr"/>
            <a:r>
              <a:rPr lang="en-US" altLang="zh-CN" sz="2000" b="1" dirty="0">
                <a:effectLst/>
              </a:rPr>
              <a:t>SOTA</a:t>
            </a:r>
            <a:r>
              <a:rPr lang="en-US" altLang="zh-CN" sz="2000" dirty="0">
                <a:effectLst/>
              </a:rPr>
              <a:t>!</a:t>
            </a:r>
          </a:p>
        </p:txBody>
      </p:sp>
      <p:sp>
        <p:nvSpPr>
          <p:cNvPr id="12" name="文本框 11">
            <a:extLst>
              <a:ext uri="{FF2B5EF4-FFF2-40B4-BE49-F238E27FC236}">
                <a16:creationId xmlns:a16="http://schemas.microsoft.com/office/drawing/2014/main" id="{10902F4D-5605-4470-ACC7-B1387576B0A3}"/>
              </a:ext>
            </a:extLst>
          </p:cNvPr>
          <p:cNvSpPr txBox="1"/>
          <p:nvPr/>
        </p:nvSpPr>
        <p:spPr>
          <a:xfrm>
            <a:off x="3552826" y="2278201"/>
            <a:ext cx="3028950" cy="707886"/>
          </a:xfrm>
          <a:prstGeom prst="rect">
            <a:avLst/>
          </a:prstGeom>
          <a:noFill/>
        </p:spPr>
        <p:txBody>
          <a:bodyPr wrap="square">
            <a:spAutoFit/>
          </a:bodyPr>
          <a:lstStyle/>
          <a:p>
            <a:pPr algn="ctr"/>
            <a:r>
              <a:rPr lang="en-US" altLang="zh-CN" sz="2000" dirty="0">
                <a:effectLst/>
              </a:rPr>
              <a:t>I proposed a</a:t>
            </a:r>
          </a:p>
          <a:p>
            <a:pPr algn="ctr"/>
            <a:r>
              <a:rPr lang="en-US" altLang="zh-CN" sz="2000" dirty="0"/>
              <a:t>Novel </a:t>
            </a:r>
            <a:r>
              <a:rPr lang="en-US" altLang="zh-CN" sz="2000" b="1" dirty="0"/>
              <a:t>(complex) </a:t>
            </a:r>
            <a:r>
              <a:rPr lang="en-US" altLang="zh-CN" sz="2000" dirty="0"/>
              <a:t>method</a:t>
            </a:r>
            <a:r>
              <a:rPr lang="en-US" altLang="zh-CN" sz="2000" dirty="0">
                <a:effectLst/>
              </a:rPr>
              <a:t>!</a:t>
            </a:r>
          </a:p>
        </p:txBody>
      </p:sp>
      <p:sp>
        <p:nvSpPr>
          <p:cNvPr id="13" name="文本框 12">
            <a:extLst>
              <a:ext uri="{FF2B5EF4-FFF2-40B4-BE49-F238E27FC236}">
                <a16:creationId xmlns:a16="http://schemas.microsoft.com/office/drawing/2014/main" id="{375AB058-9D00-42D7-8FC7-EE221EA6738E}"/>
              </a:ext>
            </a:extLst>
          </p:cNvPr>
          <p:cNvSpPr txBox="1"/>
          <p:nvPr/>
        </p:nvSpPr>
        <p:spPr>
          <a:xfrm>
            <a:off x="7106837" y="2404378"/>
            <a:ext cx="2219325" cy="400110"/>
          </a:xfrm>
          <a:prstGeom prst="rect">
            <a:avLst/>
          </a:prstGeom>
          <a:noFill/>
        </p:spPr>
        <p:txBody>
          <a:bodyPr wrap="square">
            <a:spAutoFit/>
          </a:bodyPr>
          <a:lstStyle/>
          <a:p>
            <a:pPr algn="ctr"/>
            <a:r>
              <a:rPr lang="en-US" altLang="zh-CN" sz="2000" dirty="0">
                <a:effectLst/>
              </a:rPr>
              <a:t>Accept </a:t>
            </a:r>
            <a:r>
              <a:rPr lang="en-US" altLang="zh-CN" sz="2000" dirty="0"/>
              <a:t>my</a:t>
            </a:r>
            <a:r>
              <a:rPr lang="en-US" altLang="zh-CN" sz="2000" dirty="0">
                <a:effectLst/>
              </a:rPr>
              <a:t> paper!</a:t>
            </a:r>
          </a:p>
        </p:txBody>
      </p:sp>
      <p:sp>
        <p:nvSpPr>
          <p:cNvPr id="15" name="文本框 14">
            <a:extLst>
              <a:ext uri="{FF2B5EF4-FFF2-40B4-BE49-F238E27FC236}">
                <a16:creationId xmlns:a16="http://schemas.microsoft.com/office/drawing/2014/main" id="{BCE170B6-6F1B-4F05-8B07-021392681255}"/>
              </a:ext>
            </a:extLst>
          </p:cNvPr>
          <p:cNvSpPr txBox="1"/>
          <p:nvPr/>
        </p:nvSpPr>
        <p:spPr>
          <a:xfrm>
            <a:off x="1069180" y="5238621"/>
            <a:ext cx="4886324" cy="1200329"/>
          </a:xfrm>
          <a:prstGeom prst="rect">
            <a:avLst/>
          </a:prstGeom>
          <a:noFill/>
        </p:spPr>
        <p:txBody>
          <a:bodyPr wrap="square">
            <a:spAutoFit/>
          </a:bodyPr>
          <a:lstStyle/>
          <a:p>
            <a:pPr algn="ctr"/>
            <a:r>
              <a:rPr lang="en-US" altLang="zh-CN" sz="2400" dirty="0"/>
              <a:t>m</a:t>
            </a:r>
            <a:r>
              <a:rPr lang="en-US" altLang="zh-CN" sz="2400" dirty="0">
                <a:effectLst/>
              </a:rPr>
              <a:t>ax Profit = a*Performance – b*cost</a:t>
            </a:r>
          </a:p>
          <a:p>
            <a:r>
              <a:rPr lang="en-US" altLang="zh-CN" sz="2400" dirty="0"/>
              <a:t>           </a:t>
            </a:r>
            <a:r>
              <a:rPr lang="en-US" altLang="zh-CN" sz="2400" dirty="0" err="1"/>
              <a:t>s.t.</a:t>
            </a:r>
            <a:r>
              <a:rPr lang="en-US" altLang="zh-CN" sz="2400" dirty="0"/>
              <a:t>       Latency &lt; x</a:t>
            </a:r>
          </a:p>
          <a:p>
            <a:r>
              <a:rPr lang="en-US" altLang="zh-CN" sz="2400" dirty="0">
                <a:effectLst/>
              </a:rPr>
              <a:t>                       Complexity &lt; y</a:t>
            </a:r>
          </a:p>
        </p:txBody>
      </p:sp>
      <p:sp>
        <p:nvSpPr>
          <p:cNvPr id="9" name="文本框 8">
            <a:extLst>
              <a:ext uri="{FF2B5EF4-FFF2-40B4-BE49-F238E27FC236}">
                <a16:creationId xmlns:a16="http://schemas.microsoft.com/office/drawing/2014/main" id="{763E301F-2757-4C76-B074-754FBEAAAD06}"/>
              </a:ext>
            </a:extLst>
          </p:cNvPr>
          <p:cNvSpPr txBox="1"/>
          <p:nvPr/>
        </p:nvSpPr>
        <p:spPr>
          <a:xfrm>
            <a:off x="5039914" y="5665779"/>
            <a:ext cx="2009775" cy="369332"/>
          </a:xfrm>
          <a:prstGeom prst="rect">
            <a:avLst/>
          </a:prstGeom>
          <a:noFill/>
        </p:spPr>
        <p:txBody>
          <a:bodyPr wrap="square" rtlCol="0">
            <a:spAutoFit/>
          </a:bodyPr>
          <a:lstStyle/>
          <a:p>
            <a:r>
              <a:rPr lang="en-US" altLang="zh-CN" dirty="0"/>
              <a:t>(tolerable for user)</a:t>
            </a:r>
            <a:endParaRPr lang="zh-CN" altLang="en-US" dirty="0"/>
          </a:p>
        </p:txBody>
      </p:sp>
      <p:sp>
        <p:nvSpPr>
          <p:cNvPr id="17" name="文本框 16">
            <a:extLst>
              <a:ext uri="{FF2B5EF4-FFF2-40B4-BE49-F238E27FC236}">
                <a16:creationId xmlns:a16="http://schemas.microsoft.com/office/drawing/2014/main" id="{69B2FBE5-9F31-408B-B85B-ACB1C38A16C6}"/>
              </a:ext>
            </a:extLst>
          </p:cNvPr>
          <p:cNvSpPr txBox="1"/>
          <p:nvPr/>
        </p:nvSpPr>
        <p:spPr>
          <a:xfrm>
            <a:off x="5039914" y="6027238"/>
            <a:ext cx="3084911" cy="369332"/>
          </a:xfrm>
          <a:prstGeom prst="rect">
            <a:avLst/>
          </a:prstGeom>
          <a:noFill/>
        </p:spPr>
        <p:txBody>
          <a:bodyPr wrap="square" rtlCol="0">
            <a:spAutoFit/>
          </a:bodyPr>
          <a:lstStyle/>
          <a:p>
            <a:r>
              <a:rPr lang="en-US" altLang="zh-CN" dirty="0"/>
              <a:t>(programmer can finish in time)</a:t>
            </a:r>
            <a:endParaRPr lang="zh-CN" altLang="en-US" dirty="0"/>
          </a:p>
        </p:txBody>
      </p:sp>
      <p:sp>
        <p:nvSpPr>
          <p:cNvPr id="14" name="对话气泡: 圆角矩形 13">
            <a:extLst>
              <a:ext uri="{FF2B5EF4-FFF2-40B4-BE49-F238E27FC236}">
                <a16:creationId xmlns:a16="http://schemas.microsoft.com/office/drawing/2014/main" id="{131BDFA8-ABF5-44C1-AAC7-BA2B8E1CF31B}"/>
              </a:ext>
            </a:extLst>
          </p:cNvPr>
          <p:cNvSpPr/>
          <p:nvPr/>
        </p:nvSpPr>
        <p:spPr>
          <a:xfrm>
            <a:off x="8086725" y="4619625"/>
            <a:ext cx="1437518" cy="1376895"/>
          </a:xfrm>
          <a:prstGeom prst="wedgeRoundRectCallout">
            <a:avLst>
              <a:gd name="adj1" fmla="val 64632"/>
              <a:gd name="adj2" fmla="val 355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Simple,</a:t>
            </a:r>
          </a:p>
          <a:p>
            <a:pPr algn="ctr"/>
            <a:r>
              <a:rPr lang="en-US" altLang="zh-CN" dirty="0">
                <a:solidFill>
                  <a:schemeClr val="tx1"/>
                </a:solidFill>
              </a:rPr>
              <a:t>Efficient,</a:t>
            </a:r>
          </a:p>
          <a:p>
            <a:pPr algn="ctr"/>
            <a:r>
              <a:rPr lang="en-US" altLang="zh-CN" dirty="0">
                <a:solidFill>
                  <a:schemeClr val="tx1"/>
                </a:solidFill>
              </a:rPr>
              <a:t>Effective!</a:t>
            </a:r>
            <a:endParaRPr lang="zh-CN" altLang="en-US" dirty="0">
              <a:solidFill>
                <a:schemeClr val="tx1"/>
              </a:solidFill>
            </a:endParaRPr>
          </a:p>
        </p:txBody>
      </p:sp>
      <p:sp>
        <p:nvSpPr>
          <p:cNvPr id="3" name="灯片编号占位符 2">
            <a:extLst>
              <a:ext uri="{FF2B5EF4-FFF2-40B4-BE49-F238E27FC236}">
                <a16:creationId xmlns:a16="http://schemas.microsoft.com/office/drawing/2014/main" id="{205A92EC-9763-4BD2-B373-390B06F12D61}"/>
              </a:ext>
            </a:extLst>
          </p:cNvPr>
          <p:cNvSpPr>
            <a:spLocks noGrp="1"/>
          </p:cNvSpPr>
          <p:nvPr>
            <p:ph type="sldNum" sz="quarter" idx="12"/>
          </p:nvPr>
        </p:nvSpPr>
        <p:spPr/>
        <p:txBody>
          <a:bodyPr/>
          <a:lstStyle/>
          <a:p>
            <a:fld id="{085C3BF6-B217-42EC-92C4-F43C2BC4E445}" type="slidenum">
              <a:rPr lang="zh-CN" altLang="en-US" smtClean="0"/>
              <a:pPr/>
              <a:t>9</a:t>
            </a:fld>
            <a:r>
              <a:rPr lang="en-US" altLang="zh-CN"/>
              <a:t>/41</a:t>
            </a:r>
            <a:endParaRPr lang="zh-CN" altLang="en-US" dirty="0"/>
          </a:p>
        </p:txBody>
      </p:sp>
    </p:spTree>
    <p:extLst>
      <p:ext uri="{BB962C8B-B14F-4D97-AF65-F5344CB8AC3E}">
        <p14:creationId xmlns:p14="http://schemas.microsoft.com/office/powerpoint/2010/main" val="30008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animEffect transition="in" filter="fade">
                                      <p:cBhvr>
                                        <p:cTn id="45" dur="500"/>
                                        <p:tgtEl>
                                          <p:spTgt spid="1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P spid="9" grpId="0"/>
      <p:bldP spid="17" grpId="0"/>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
      <a:majorFont>
        <a:latin typeface="Times New Roman"/>
        <a:ea typeface="等线"/>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TotalTime>
  <Words>4139</Words>
  <Application>Microsoft Office PowerPoint</Application>
  <PresentationFormat>宽屏</PresentationFormat>
  <Paragraphs>595</Paragraphs>
  <Slides>41</Slides>
  <Notes>34</Notes>
  <HiddenSlides>0</HiddenSlides>
  <MMClips>5</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Harding</vt:lpstr>
      <vt:lpstr>等线</vt:lpstr>
      <vt:lpstr>Arial</vt:lpstr>
      <vt:lpstr>Times New Roman</vt:lpstr>
      <vt:lpstr>Office 主题​​</vt:lpstr>
      <vt:lpstr>A CHAPTER-WISE UNDERSTANDING SYSTEM FOR TEXT-TO-SPEECH IN CHINESE NOVELS</vt:lpstr>
      <vt:lpstr>PowerPoint 演示文稿</vt:lpstr>
      <vt:lpstr>Outline</vt:lpstr>
      <vt:lpstr>Typical Text-To-Speech (TTS)</vt:lpstr>
      <vt:lpstr>Expressive Audiobooks</vt:lpstr>
      <vt:lpstr>Non-Expressive TTS</vt:lpstr>
      <vt:lpstr>NLU for Expressive TTS</vt:lpstr>
      <vt:lpstr>Chapter-wise NLU for Expressive TTS</vt:lpstr>
      <vt:lpstr>Special consideration for application-oriented research</vt:lpstr>
      <vt:lpstr>Outline</vt:lpstr>
      <vt:lpstr>Person Name Recognition (PerNER)</vt:lpstr>
      <vt:lpstr>Sequence Tagging for PerNER</vt:lpstr>
      <vt:lpstr>PerNER augmentation</vt:lpstr>
      <vt:lpstr>PerNER Experiments</vt:lpstr>
      <vt:lpstr>Speaker Identification (SID)</vt:lpstr>
      <vt:lpstr>SID: Formulation</vt:lpstr>
      <vt:lpstr>SID: Modeling choices </vt:lpstr>
      <vt:lpstr>SID: Features</vt:lpstr>
      <vt:lpstr>SID: Features</vt:lpstr>
      <vt:lpstr>SID Results</vt:lpstr>
      <vt:lpstr>Coreference Resolution (traditional)</vt:lpstr>
      <vt:lpstr>Chapter-wise PerNER Coref</vt:lpstr>
      <vt:lpstr>Quiz: Coref</vt:lpstr>
      <vt:lpstr>Coref: methods</vt:lpstr>
      <vt:lpstr>Coref Experiments</vt:lpstr>
      <vt:lpstr>Speaker Determination Pipeline</vt:lpstr>
      <vt:lpstr>Emotion Classification</vt:lpstr>
      <vt:lpstr>Emotion Classification for TTS</vt:lpstr>
      <vt:lpstr>Defining the Emotions (Refine process)</vt:lpstr>
      <vt:lpstr>Contextual Emotion Annotation</vt:lpstr>
      <vt:lpstr>Emotion Classification (modeling choices)</vt:lpstr>
      <vt:lpstr>Emotion Classification (modeling choices)</vt:lpstr>
      <vt:lpstr>Emotion Classification (revised)</vt:lpstr>
      <vt:lpstr>Quiz: Input of emotion classifier</vt:lpstr>
      <vt:lpstr>Emotion Classification Experiments</vt:lpstr>
      <vt:lpstr>Overall Evaluation</vt:lpstr>
      <vt:lpstr>Outline</vt:lpstr>
      <vt:lpstr>Broader Impact (Platform)</vt:lpstr>
      <vt:lpstr>Broader Impact (User)</vt:lpstr>
      <vt:lpstr>Broader Impact (Producer)</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CHAPTER-WISE UNDERSTANDING SYSTEM FOR TEXT-TO-SPEECH IN CHINESE NOVELS</dc:title>
  <dc:creator>Winde Blmoista</dc:creator>
  <cp:lastModifiedBy>Winde Blmoista</cp:lastModifiedBy>
  <cp:revision>24</cp:revision>
  <dcterms:created xsi:type="dcterms:W3CDTF">2021-11-07T03:35:10Z</dcterms:created>
  <dcterms:modified xsi:type="dcterms:W3CDTF">2021-11-17T11:51:54Z</dcterms:modified>
</cp:coreProperties>
</file>